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0" r:id="rId1"/>
  </p:sldMasterIdLst>
  <p:notesMasterIdLst>
    <p:notesMasterId r:id="rId62"/>
  </p:notesMasterIdLst>
  <p:sldIdLst>
    <p:sldId id="258" r:id="rId2"/>
    <p:sldId id="25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9759"/>
    <a:srgbClr val="009EAE"/>
    <a:srgbClr val="AE1073"/>
    <a:srgbClr val="F69B00"/>
    <a:srgbClr val="404040"/>
    <a:srgbClr val="AD0F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94"/>
  </p:normalViewPr>
  <p:slideViewPr>
    <p:cSldViewPr snapToGrid="0" snapToObjects="1">
      <p:cViewPr varScale="1">
        <p:scale>
          <a:sx n="139" d="100"/>
          <a:sy n="139" d="100"/>
        </p:scale>
        <p:origin x="84" y="2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AF93D-7AA4-244E-8847-3CF83E614FD0}" type="datetimeFigureOut">
              <a:rPr lang="nl-BE" smtClean="0"/>
              <a:t>11/09/2024</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4D53E-F23C-2C46-909A-8DE9A99B2E53}" type="slidenum">
              <a:rPr lang="nl-BE" smtClean="0"/>
              <a:t>‹#›</a:t>
            </a:fld>
            <a:endParaRPr lang="nl-BE"/>
          </a:p>
        </p:txBody>
      </p:sp>
    </p:spTree>
    <p:extLst>
      <p:ext uri="{BB962C8B-B14F-4D97-AF65-F5344CB8AC3E}">
        <p14:creationId xmlns:p14="http://schemas.microsoft.com/office/powerpoint/2010/main" val="2757533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7DFBAEB1-7534-314E-A9EF-59F46B2F5876}"/>
              </a:ext>
            </a:extLst>
          </p:cNvPr>
          <p:cNvPicPr>
            <a:picLocks noChangeAspect="1"/>
          </p:cNvPicPr>
          <p:nvPr userDrawn="1"/>
        </p:nvPicPr>
        <p:blipFill rotWithShape="1">
          <a:blip r:embed="rId2"/>
          <a:srcRect t="11825" b="11825"/>
          <a:stretch/>
        </p:blipFill>
        <p:spPr>
          <a:xfrm>
            <a:off x="-1" y="1"/>
            <a:ext cx="9144002" cy="5143499"/>
          </a:xfrm>
          <a:prstGeom prst="rect">
            <a:avLst/>
          </a:prstGeom>
        </p:spPr>
      </p:pic>
      <p:sp>
        <p:nvSpPr>
          <p:cNvPr id="2" name="Title 1"/>
          <p:cNvSpPr>
            <a:spLocks noGrp="1"/>
          </p:cNvSpPr>
          <p:nvPr>
            <p:ph type="ctrTitle"/>
          </p:nvPr>
        </p:nvSpPr>
        <p:spPr>
          <a:xfrm>
            <a:off x="2428504" y="837211"/>
            <a:ext cx="5572496" cy="1280758"/>
          </a:xfrm>
        </p:spPr>
        <p:txBody>
          <a:bodyPr anchor="b" anchorCtr="0"/>
          <a:lstStyle>
            <a:lvl1pPr algn="l">
              <a:defRPr sz="4000" b="0">
                <a:solidFill>
                  <a:schemeClr val="bg1"/>
                </a:solidFill>
              </a:defRPr>
            </a:lvl1pPr>
          </a:lstStyle>
          <a:p>
            <a:r>
              <a:rPr lang="nl-NL"/>
              <a:t>Klik om de stijl te bewerken</a:t>
            </a:r>
            <a:endParaRPr lang="en-US" dirty="0"/>
          </a:p>
        </p:txBody>
      </p:sp>
      <p:sp>
        <p:nvSpPr>
          <p:cNvPr id="3" name="Subtitle 2"/>
          <p:cNvSpPr>
            <a:spLocks noGrp="1"/>
          </p:cNvSpPr>
          <p:nvPr>
            <p:ph type="subTitle" idx="1"/>
          </p:nvPr>
        </p:nvSpPr>
        <p:spPr>
          <a:xfrm>
            <a:off x="2428504" y="2272349"/>
            <a:ext cx="5572496" cy="687392"/>
          </a:xfrm>
        </p:spPr>
        <p:txBody>
          <a:bodyPr>
            <a:noAutofit/>
          </a:bodyPr>
          <a:lstStyle>
            <a:lvl1pPr marL="0" indent="0" algn="l">
              <a:buNone/>
              <a:defRPr sz="2400">
                <a:solidFill>
                  <a:schemeClr val="bg1"/>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dirty="0"/>
          </a:p>
        </p:txBody>
      </p:sp>
      <p:pic>
        <p:nvPicPr>
          <p:cNvPr id="11" name="Afbeelding 10">
            <a:extLst>
              <a:ext uri="{FF2B5EF4-FFF2-40B4-BE49-F238E27FC236}">
                <a16:creationId xmlns:a16="http://schemas.microsoft.com/office/drawing/2014/main" id="{84E20D0F-AC40-FD43-8BCE-462FDF3ABD22}"/>
              </a:ext>
            </a:extLst>
          </p:cNvPr>
          <p:cNvPicPr>
            <a:picLocks noChangeAspect="1"/>
          </p:cNvPicPr>
          <p:nvPr userDrawn="1"/>
        </p:nvPicPr>
        <p:blipFill>
          <a:blip r:embed="rId3"/>
          <a:stretch>
            <a:fillRect/>
          </a:stretch>
        </p:blipFill>
        <p:spPr>
          <a:xfrm>
            <a:off x="-17814" y="2356261"/>
            <a:ext cx="3111335" cy="2787238"/>
          </a:xfrm>
          <a:prstGeom prst="rect">
            <a:avLst/>
          </a:prstGeom>
        </p:spPr>
      </p:pic>
      <p:pic>
        <p:nvPicPr>
          <p:cNvPr id="13" name="Afbeelding 12" descr="Afbeelding met tekening&#10;&#10;Automatisch gegenereerde beschrijving">
            <a:extLst>
              <a:ext uri="{FF2B5EF4-FFF2-40B4-BE49-F238E27FC236}">
                <a16:creationId xmlns:a16="http://schemas.microsoft.com/office/drawing/2014/main" id="{D8123E29-3FEF-F448-9714-34CF79BE82CF}"/>
              </a:ext>
            </a:extLst>
          </p:cNvPr>
          <p:cNvPicPr>
            <a:picLocks noChangeAspect="1"/>
          </p:cNvPicPr>
          <p:nvPr userDrawn="1"/>
        </p:nvPicPr>
        <p:blipFill>
          <a:blip r:embed="rId4"/>
          <a:stretch>
            <a:fillRect/>
          </a:stretch>
        </p:blipFill>
        <p:spPr>
          <a:xfrm>
            <a:off x="8127248" y="4489919"/>
            <a:ext cx="596589" cy="273844"/>
          </a:xfrm>
          <a:prstGeom prst="rect">
            <a:avLst/>
          </a:prstGeom>
        </p:spPr>
      </p:pic>
    </p:spTree>
    <p:extLst>
      <p:ext uri="{BB962C8B-B14F-4D97-AF65-F5344CB8AC3E}">
        <p14:creationId xmlns:p14="http://schemas.microsoft.com/office/powerpoint/2010/main" val="109026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11C928F1-0076-4340-BE68-1AED3FC6F9FC}" type="datetime1">
              <a:rPr lang="nl-BE" smtClean="0"/>
              <a:t>11/09/2024</a:t>
            </a:fld>
            <a:endParaRPr lang="nl-BE"/>
          </a:p>
        </p:txBody>
      </p:sp>
      <p:sp>
        <p:nvSpPr>
          <p:cNvPr id="5" name="Footer Placeholder 4"/>
          <p:cNvSpPr>
            <a:spLocks noGrp="1"/>
          </p:cNvSpPr>
          <p:nvPr>
            <p:ph type="ftr" sz="quarter" idx="11"/>
          </p:nvPr>
        </p:nvSpPr>
        <p:spPr/>
        <p:txBody>
          <a:bodyPr/>
          <a:lstStyle/>
          <a:p>
            <a:pPr algn="l"/>
            <a:r>
              <a:rPr lang="nl-BE" dirty="0"/>
              <a:t>Powerpointsjabloon AP</a:t>
            </a:r>
          </a:p>
        </p:txBody>
      </p:sp>
      <p:sp>
        <p:nvSpPr>
          <p:cNvPr id="6" name="Slide Number Placeholder 5"/>
          <p:cNvSpPr>
            <a:spLocks noGrp="1"/>
          </p:cNvSpPr>
          <p:nvPr>
            <p:ph type="sldNum" sz="quarter" idx="12"/>
          </p:nvPr>
        </p:nvSpPr>
        <p:spPr/>
        <p:txBody>
          <a:bodyPr/>
          <a:lstStyle/>
          <a:p>
            <a:fld id="{068D24A2-3BA0-CE47-9626-802FA61C0AE5}" type="slidenum">
              <a:rPr lang="nl-BE" smtClean="0"/>
              <a:t>‹#›</a:t>
            </a:fld>
            <a:endParaRPr lang="nl-BE" dirty="0"/>
          </a:p>
        </p:txBody>
      </p:sp>
    </p:spTree>
    <p:extLst>
      <p:ext uri="{BB962C8B-B14F-4D97-AF65-F5344CB8AC3E}">
        <p14:creationId xmlns:p14="http://schemas.microsoft.com/office/powerpoint/2010/main" val="413246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2470E5-3757-7D42-9FC4-F6ECDE9AE588}"/>
              </a:ext>
            </a:extLst>
          </p:cNvPr>
          <p:cNvPicPr>
            <a:picLocks noChangeAspect="1"/>
          </p:cNvPicPr>
          <p:nvPr userDrawn="1"/>
        </p:nvPicPr>
        <p:blipFill rotWithShape="1">
          <a:blip r:embed="rId2"/>
          <a:srcRect t="11825" b="11825"/>
          <a:stretch/>
        </p:blipFill>
        <p:spPr>
          <a:xfrm>
            <a:off x="-1" y="1"/>
            <a:ext cx="9144002" cy="5143499"/>
          </a:xfrm>
          <a:prstGeom prst="rect">
            <a:avLst/>
          </a:prstGeom>
        </p:spPr>
      </p:pic>
      <p:pic>
        <p:nvPicPr>
          <p:cNvPr id="11" name="Afbeelding 10">
            <a:extLst>
              <a:ext uri="{FF2B5EF4-FFF2-40B4-BE49-F238E27FC236}">
                <a16:creationId xmlns:a16="http://schemas.microsoft.com/office/drawing/2014/main" id="{01D7CB96-9E3F-084B-9130-4BB4FEB95FCF}"/>
              </a:ext>
            </a:extLst>
          </p:cNvPr>
          <p:cNvPicPr>
            <a:picLocks noChangeAspect="1"/>
          </p:cNvPicPr>
          <p:nvPr userDrawn="1"/>
        </p:nvPicPr>
        <p:blipFill>
          <a:blip r:embed="rId3"/>
          <a:stretch>
            <a:fillRect/>
          </a:stretch>
        </p:blipFill>
        <p:spPr>
          <a:xfrm>
            <a:off x="0" y="2356262"/>
            <a:ext cx="3111335" cy="2787238"/>
          </a:xfrm>
          <a:prstGeom prst="rect">
            <a:avLst/>
          </a:prstGeom>
        </p:spPr>
      </p:pic>
      <p:pic>
        <p:nvPicPr>
          <p:cNvPr id="12" name="Afbeelding 11" descr="Afbeelding met tekening&#10;&#10;Automatisch gegenereerde beschrijving">
            <a:extLst>
              <a:ext uri="{FF2B5EF4-FFF2-40B4-BE49-F238E27FC236}">
                <a16:creationId xmlns:a16="http://schemas.microsoft.com/office/drawing/2014/main" id="{0E25DA74-6D2C-8E40-96B9-E43883B2DFC7}"/>
              </a:ext>
            </a:extLst>
          </p:cNvPr>
          <p:cNvPicPr>
            <a:picLocks noChangeAspect="1"/>
          </p:cNvPicPr>
          <p:nvPr userDrawn="1"/>
        </p:nvPicPr>
        <p:blipFill>
          <a:blip r:embed="rId4"/>
          <a:stretch>
            <a:fillRect/>
          </a:stretch>
        </p:blipFill>
        <p:spPr>
          <a:xfrm>
            <a:off x="8127248" y="4489919"/>
            <a:ext cx="596589" cy="273844"/>
          </a:xfrm>
          <a:prstGeom prst="rect">
            <a:avLst/>
          </a:prstGeom>
        </p:spPr>
      </p:pic>
      <p:sp>
        <p:nvSpPr>
          <p:cNvPr id="2" name="Title 1"/>
          <p:cNvSpPr>
            <a:spLocks noGrp="1"/>
          </p:cNvSpPr>
          <p:nvPr>
            <p:ph type="title"/>
          </p:nvPr>
        </p:nvSpPr>
        <p:spPr>
          <a:xfrm>
            <a:off x="2416629" y="653143"/>
            <a:ext cx="5577326" cy="1465466"/>
          </a:xfrm>
        </p:spPr>
        <p:txBody>
          <a:bodyPr anchor="b"/>
          <a:lstStyle>
            <a:lvl1pPr>
              <a:defRPr sz="4000" b="0">
                <a:solidFill>
                  <a:schemeClr val="bg1"/>
                </a:solidFill>
              </a:defRPr>
            </a:lvl1pPr>
          </a:lstStyle>
          <a:p>
            <a:r>
              <a:rPr lang="nl-NL"/>
              <a:t>Klik om de stijl te bewerken</a:t>
            </a:r>
            <a:endParaRPr lang="en-US" dirty="0"/>
          </a:p>
        </p:txBody>
      </p:sp>
      <p:sp>
        <p:nvSpPr>
          <p:cNvPr id="3" name="Text Placeholder 2"/>
          <p:cNvSpPr>
            <a:spLocks noGrp="1"/>
          </p:cNvSpPr>
          <p:nvPr>
            <p:ph type="body" idx="1"/>
          </p:nvPr>
        </p:nvSpPr>
        <p:spPr>
          <a:xfrm>
            <a:off x="2416628" y="2274676"/>
            <a:ext cx="5577326" cy="736357"/>
          </a:xfrm>
        </p:spPr>
        <p:txBody>
          <a:bodyPr>
            <a:noAutofit/>
          </a:bodyPr>
          <a:lstStyle>
            <a:lvl1pPr marL="0" indent="0">
              <a:buNone/>
              <a:defRPr sz="240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Tekststijl van het model bewerken</a:t>
            </a:r>
          </a:p>
        </p:txBody>
      </p:sp>
      <p:sp>
        <p:nvSpPr>
          <p:cNvPr id="6" name="Slide Number Placeholder 5"/>
          <p:cNvSpPr>
            <a:spLocks noGrp="1"/>
          </p:cNvSpPr>
          <p:nvPr>
            <p:ph type="sldNum" sz="quarter" idx="12"/>
          </p:nvPr>
        </p:nvSpPr>
        <p:spPr>
          <a:xfrm>
            <a:off x="7993955" y="4767263"/>
            <a:ext cx="814202" cy="273844"/>
          </a:xfrm>
        </p:spPr>
        <p:txBody>
          <a:bodyPr/>
          <a:lstStyle>
            <a:lvl1pPr>
              <a:defRPr>
                <a:solidFill>
                  <a:schemeClr val="bg1"/>
                </a:solidFill>
              </a:defRPr>
            </a:lvl1pPr>
          </a:lstStyle>
          <a:p>
            <a:fld id="{068D24A2-3BA0-CE47-9626-802FA61C0AE5}" type="slidenum">
              <a:rPr lang="nl-BE" smtClean="0"/>
              <a:pPr/>
              <a:t>‹#›</a:t>
            </a:fld>
            <a:endParaRPr lang="nl-BE" dirty="0"/>
          </a:p>
        </p:txBody>
      </p:sp>
    </p:spTree>
    <p:extLst>
      <p:ext uri="{BB962C8B-B14F-4D97-AF65-F5344CB8AC3E}">
        <p14:creationId xmlns:p14="http://schemas.microsoft.com/office/powerpoint/2010/main" val="1077882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sz="half" idx="1"/>
          </p:nvPr>
        </p:nvSpPr>
        <p:spPr>
          <a:xfrm>
            <a:off x="628650" y="939998"/>
            <a:ext cx="3886200" cy="326350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29150" y="939998"/>
            <a:ext cx="3886200" cy="326350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1C9CC72B-8EDA-AA4C-8AC1-32906747DF83}" type="datetime1">
              <a:rPr lang="nl-BE" smtClean="0"/>
              <a:t>11/09/2024</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540274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29841" y="407892"/>
            <a:ext cx="7886700" cy="450551"/>
          </a:xfrm>
        </p:spPr>
        <p:txBody>
          <a:bodyPr/>
          <a:lstStyle/>
          <a:p>
            <a:r>
              <a:rPr lang="nl-NL"/>
              <a:t>Klik om de stijl te bewerken</a:t>
            </a:r>
            <a:endParaRPr lang="en-US" dirty="0"/>
          </a:p>
        </p:txBody>
      </p:sp>
      <p:sp>
        <p:nvSpPr>
          <p:cNvPr id="3" name="Text Placeholder 2"/>
          <p:cNvSpPr>
            <a:spLocks noGrp="1"/>
          </p:cNvSpPr>
          <p:nvPr>
            <p:ph type="body" idx="1"/>
          </p:nvPr>
        </p:nvSpPr>
        <p:spPr>
          <a:xfrm>
            <a:off x="629842" y="942050"/>
            <a:ext cx="3868340" cy="617934"/>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Content Placeholder 3"/>
          <p:cNvSpPr>
            <a:spLocks noGrp="1"/>
          </p:cNvSpPr>
          <p:nvPr>
            <p:ph sz="half" idx="2"/>
          </p:nvPr>
        </p:nvSpPr>
        <p:spPr>
          <a:xfrm>
            <a:off x="629842" y="1795947"/>
            <a:ext cx="3868340" cy="26090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29150" y="942050"/>
            <a:ext cx="3887391" cy="617934"/>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Content Placeholder 5"/>
          <p:cNvSpPr>
            <a:spLocks noGrp="1"/>
          </p:cNvSpPr>
          <p:nvPr>
            <p:ph sz="quarter" idx="4"/>
          </p:nvPr>
        </p:nvSpPr>
        <p:spPr>
          <a:xfrm>
            <a:off x="4629150" y="1795947"/>
            <a:ext cx="3887391" cy="26090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13C0E4C-D4EE-5342-8043-CB553A79C6F9}" type="datetime1">
              <a:rPr lang="nl-BE" smtClean="0"/>
              <a:t>11/09/2024</a:t>
            </a:fld>
            <a:endParaRPr lang="nl-BE"/>
          </a:p>
        </p:txBody>
      </p:sp>
      <p:sp>
        <p:nvSpPr>
          <p:cNvPr id="8" name="Footer Placeholder 7"/>
          <p:cNvSpPr>
            <a:spLocks noGrp="1"/>
          </p:cNvSpPr>
          <p:nvPr>
            <p:ph type="ftr" sz="quarter" idx="11"/>
          </p:nvPr>
        </p:nvSpPr>
        <p:spPr/>
        <p:txBody>
          <a:bodyPr/>
          <a:lstStyle/>
          <a:p>
            <a:pPr algn="l"/>
            <a:r>
              <a:rPr lang="nl-BE"/>
              <a:t>Powerpointsjabloon AP</a:t>
            </a:r>
            <a:endParaRPr lang="nl-BE" dirty="0"/>
          </a:p>
        </p:txBody>
      </p:sp>
      <p:sp>
        <p:nvSpPr>
          <p:cNvPr id="9" name="Slide Number Placeholder 8"/>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1323864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Date Placeholder 2"/>
          <p:cNvSpPr>
            <a:spLocks noGrp="1"/>
          </p:cNvSpPr>
          <p:nvPr>
            <p:ph type="dt" sz="half" idx="10"/>
          </p:nvPr>
        </p:nvSpPr>
        <p:spPr/>
        <p:txBody>
          <a:bodyPr/>
          <a:lstStyle/>
          <a:p>
            <a:fld id="{B2C9D586-114A-B749-8320-F972FC7433EF}" type="datetime1">
              <a:rPr lang="nl-BE" smtClean="0"/>
              <a:t>11/09/2024</a:t>
            </a:fld>
            <a:endParaRPr lang="nl-BE"/>
          </a:p>
        </p:txBody>
      </p:sp>
      <p:sp>
        <p:nvSpPr>
          <p:cNvPr id="4" name="Footer Placeholder 3"/>
          <p:cNvSpPr>
            <a:spLocks noGrp="1"/>
          </p:cNvSpPr>
          <p:nvPr>
            <p:ph type="ftr" sz="quarter" idx="11"/>
          </p:nvPr>
        </p:nvSpPr>
        <p:spPr/>
        <p:txBody>
          <a:bodyPr/>
          <a:lstStyle/>
          <a:p>
            <a:pPr algn="l"/>
            <a:r>
              <a:rPr lang="nl-BE"/>
              <a:t>Powerpointsjabloon AP</a:t>
            </a:r>
            <a:endParaRPr lang="nl-BE" dirty="0"/>
          </a:p>
        </p:txBody>
      </p:sp>
      <p:sp>
        <p:nvSpPr>
          <p:cNvPr id="5" name="Slide Number Placeholder 4"/>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258813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3B369-DF3D-5943-8EF7-559AB855FF21}" type="datetime1">
              <a:rPr lang="nl-BE" smtClean="0"/>
              <a:t>11/09/2024</a:t>
            </a:fld>
            <a:endParaRPr lang="nl-BE"/>
          </a:p>
        </p:txBody>
      </p:sp>
      <p:sp>
        <p:nvSpPr>
          <p:cNvPr id="3" name="Footer Placeholder 2"/>
          <p:cNvSpPr>
            <a:spLocks noGrp="1"/>
          </p:cNvSpPr>
          <p:nvPr>
            <p:ph type="ftr" sz="quarter" idx="11"/>
          </p:nvPr>
        </p:nvSpPr>
        <p:spPr/>
        <p:txBody>
          <a:bodyPr/>
          <a:lstStyle/>
          <a:p>
            <a:pPr algn="l"/>
            <a:r>
              <a:rPr lang="nl-BE"/>
              <a:t>Powerpointsjabloon AP</a:t>
            </a:r>
            <a:endParaRPr lang="nl-BE" dirty="0"/>
          </a:p>
        </p:txBody>
      </p:sp>
      <p:sp>
        <p:nvSpPr>
          <p:cNvPr id="4" name="Slide Number Placeholder 3"/>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194163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07892"/>
            <a:ext cx="2949178" cy="769636"/>
          </a:xfrm>
        </p:spPr>
        <p:txBody>
          <a:bodyPr anchor="t" anchorCtr="0"/>
          <a:lstStyle>
            <a:lvl1pPr>
              <a:defRPr sz="2400"/>
            </a:lvl1pPr>
          </a:lstStyle>
          <a:p>
            <a:r>
              <a:rPr lang="nl-NL"/>
              <a:t>Klik om de stijl te bewerken</a:t>
            </a:r>
            <a:endParaRPr lang="en-US" dirty="0"/>
          </a:p>
        </p:txBody>
      </p:sp>
      <p:sp>
        <p:nvSpPr>
          <p:cNvPr id="3" name="Content Placeholder 2"/>
          <p:cNvSpPr>
            <a:spLocks noGrp="1"/>
          </p:cNvSpPr>
          <p:nvPr>
            <p:ph idx="1"/>
          </p:nvPr>
        </p:nvSpPr>
        <p:spPr>
          <a:xfrm>
            <a:off x="3887391" y="407893"/>
            <a:ext cx="4629150" cy="3987896"/>
          </a:xfrm>
        </p:spPr>
        <p:txBody>
          <a:bodyPr>
            <a:normAutofit/>
          </a:bodyPr>
          <a:lstStyle>
            <a:lvl1pPr>
              <a:defRPr sz="24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29841" y="1229918"/>
            <a:ext cx="2949178" cy="3171823"/>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Date Placeholder 4"/>
          <p:cNvSpPr>
            <a:spLocks noGrp="1"/>
          </p:cNvSpPr>
          <p:nvPr>
            <p:ph type="dt" sz="half" idx="10"/>
          </p:nvPr>
        </p:nvSpPr>
        <p:spPr/>
        <p:txBody>
          <a:bodyPr/>
          <a:lstStyle/>
          <a:p>
            <a:fld id="{5CEEAE3C-AC47-4A42-A90F-7574D2B5A3F0}" type="datetime1">
              <a:rPr lang="nl-BE" smtClean="0"/>
              <a:t>11/09/2024</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29188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07892"/>
            <a:ext cx="2949178" cy="702451"/>
          </a:xfrm>
        </p:spPr>
        <p:txBody>
          <a:bodyPr anchor="t" anchorCtr="0"/>
          <a:lstStyle>
            <a:lvl1pPr>
              <a:defRPr sz="2400"/>
            </a:lvl1pPr>
          </a:lstStyle>
          <a:p>
            <a:r>
              <a:rPr lang="nl-NL"/>
              <a:t>Klik om de stijl te bewerken</a:t>
            </a:r>
            <a:endParaRPr lang="en-US" dirty="0"/>
          </a:p>
        </p:txBody>
      </p:sp>
      <p:sp>
        <p:nvSpPr>
          <p:cNvPr id="3" name="Picture Placeholder 2"/>
          <p:cNvSpPr>
            <a:spLocks noGrp="1" noChangeAspect="1"/>
          </p:cNvSpPr>
          <p:nvPr>
            <p:ph type="pic" idx="1"/>
          </p:nvPr>
        </p:nvSpPr>
        <p:spPr>
          <a:xfrm>
            <a:off x="3887391" y="407893"/>
            <a:ext cx="4629150" cy="3987896"/>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29841" y="1235034"/>
            <a:ext cx="2949178" cy="3166707"/>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Date Placeholder 4"/>
          <p:cNvSpPr>
            <a:spLocks noGrp="1"/>
          </p:cNvSpPr>
          <p:nvPr>
            <p:ph type="dt" sz="half" idx="10"/>
          </p:nvPr>
        </p:nvSpPr>
        <p:spPr/>
        <p:txBody>
          <a:bodyPr/>
          <a:lstStyle/>
          <a:p>
            <a:fld id="{E036BD4B-993E-3647-BCB5-747E410A6168}" type="datetime1">
              <a:rPr lang="nl-BE" smtClean="0"/>
              <a:t>11/09/2024</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fld id="{068D24A2-3BA0-CE47-9626-802FA61C0AE5}" type="slidenum">
              <a:rPr lang="nl-BE" smtClean="0"/>
              <a:t>‹#›</a:t>
            </a:fld>
            <a:endParaRPr lang="nl-BE"/>
          </a:p>
        </p:txBody>
      </p:sp>
    </p:spTree>
    <p:extLst>
      <p:ext uri="{BB962C8B-B14F-4D97-AF65-F5344CB8AC3E}">
        <p14:creationId xmlns:p14="http://schemas.microsoft.com/office/powerpoint/2010/main" val="82686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7892"/>
            <a:ext cx="7886700" cy="450551"/>
          </a:xfrm>
          <a:prstGeom prst="rect">
            <a:avLst/>
          </a:prstGeom>
        </p:spPr>
        <p:txBody>
          <a:bodyPr vert="horz" lIns="91440" tIns="45720" rIns="91440" bIns="45720" rtlCol="0" anchor="t" anchorCtr="0">
            <a:noAutofit/>
          </a:bodyPr>
          <a:lstStyle/>
          <a:p>
            <a:r>
              <a:rPr lang="nl-NL" dirty="0"/>
              <a:t>Klik om stijl te bewerken</a:t>
            </a:r>
            <a:endParaRPr lang="en-US" dirty="0"/>
          </a:p>
        </p:txBody>
      </p:sp>
      <p:sp>
        <p:nvSpPr>
          <p:cNvPr id="3" name="Text Placeholder 2"/>
          <p:cNvSpPr>
            <a:spLocks noGrp="1"/>
          </p:cNvSpPr>
          <p:nvPr>
            <p:ph type="body" idx="1"/>
          </p:nvPr>
        </p:nvSpPr>
        <p:spPr>
          <a:xfrm>
            <a:off x="628650" y="939998"/>
            <a:ext cx="7886700" cy="3263504"/>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1828800" y="4767263"/>
            <a:ext cx="724395"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A31908-F790-B44F-A0B7-3AF51BA4B204}" type="datetime1">
              <a:rPr lang="nl-BE" smtClean="0"/>
              <a:t>11/09/2024</a:t>
            </a:fld>
            <a:endParaRPr lang="nl-BE" dirty="0"/>
          </a:p>
        </p:txBody>
      </p:sp>
      <p:sp>
        <p:nvSpPr>
          <p:cNvPr id="5" name="Footer Placeholder 4"/>
          <p:cNvSpPr>
            <a:spLocks noGrp="1"/>
          </p:cNvSpPr>
          <p:nvPr>
            <p:ph type="ftr" sz="quarter" idx="3"/>
          </p:nvPr>
        </p:nvSpPr>
        <p:spPr>
          <a:xfrm>
            <a:off x="2553195" y="4767263"/>
            <a:ext cx="5147953"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l"/>
            <a:r>
              <a:rPr lang="nl-BE" dirty="0"/>
              <a:t>Powerpointsjabloon AP</a:t>
            </a:r>
          </a:p>
        </p:txBody>
      </p:sp>
      <p:sp>
        <p:nvSpPr>
          <p:cNvPr id="6" name="Slide Number Placeholder 5"/>
          <p:cNvSpPr>
            <a:spLocks noGrp="1"/>
          </p:cNvSpPr>
          <p:nvPr>
            <p:ph type="sldNum" sz="quarter" idx="4"/>
          </p:nvPr>
        </p:nvSpPr>
        <p:spPr>
          <a:xfrm>
            <a:off x="7701148" y="4767263"/>
            <a:ext cx="814202"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D24A2-3BA0-CE47-9626-802FA61C0AE5}" type="slidenum">
              <a:rPr lang="nl-BE" smtClean="0"/>
              <a:pPr/>
              <a:t>‹#›</a:t>
            </a:fld>
            <a:endParaRPr lang="nl-BE" dirty="0"/>
          </a:p>
        </p:txBody>
      </p:sp>
      <p:pic>
        <p:nvPicPr>
          <p:cNvPr id="9" name="Afbeelding 8">
            <a:extLst>
              <a:ext uri="{FF2B5EF4-FFF2-40B4-BE49-F238E27FC236}">
                <a16:creationId xmlns:a16="http://schemas.microsoft.com/office/drawing/2014/main" id="{94A79F64-0EFC-174C-89B9-98BEB632C7F8}"/>
              </a:ext>
            </a:extLst>
          </p:cNvPr>
          <p:cNvPicPr>
            <a:picLocks noChangeAspect="1"/>
          </p:cNvPicPr>
          <p:nvPr userDrawn="1"/>
        </p:nvPicPr>
        <p:blipFill>
          <a:blip r:embed="rId11"/>
          <a:stretch>
            <a:fillRect/>
          </a:stretch>
        </p:blipFill>
        <p:spPr>
          <a:xfrm>
            <a:off x="0" y="3803130"/>
            <a:ext cx="1498060" cy="1340369"/>
          </a:xfrm>
          <a:prstGeom prst="rect">
            <a:avLst/>
          </a:prstGeom>
        </p:spPr>
      </p:pic>
    </p:spTree>
    <p:extLst>
      <p:ext uri="{BB962C8B-B14F-4D97-AF65-F5344CB8AC3E}">
        <p14:creationId xmlns:p14="http://schemas.microsoft.com/office/powerpoint/2010/main" val="180836812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p:txStyles>
    <p:titleStyle>
      <a:lvl1pPr algn="l" defTabSz="685800" rtl="0" eaLnBrk="1" latinLnBrk="0" hangingPunct="1">
        <a:lnSpc>
          <a:spcPct val="90000"/>
        </a:lnSpc>
        <a:spcBef>
          <a:spcPct val="0"/>
        </a:spcBef>
        <a:buNone/>
        <a:defRPr sz="2800" kern="1200">
          <a:solidFill>
            <a:srgbClr val="AD0F0A"/>
          </a:solidFill>
          <a:latin typeface="Century Gothic" panose="020B0502020202020204" pitchFamily="34" charset="0"/>
          <a:ea typeface="+mj-ea"/>
          <a:cs typeface="+mj-cs"/>
        </a:defRPr>
      </a:lvl1pPr>
    </p:titleStyle>
    <p:bodyStyle>
      <a:lvl1pPr marL="171450" indent="-171450" algn="l" defTabSz="685800" rtl="0" eaLnBrk="1" latinLnBrk="0" hangingPunct="1">
        <a:lnSpc>
          <a:spcPct val="90000"/>
        </a:lnSpc>
        <a:spcBef>
          <a:spcPts val="750"/>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example.com/book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DBF0F-6BE8-144A-8B1D-FEA389BEDB02}"/>
              </a:ext>
            </a:extLst>
          </p:cNvPr>
          <p:cNvSpPr>
            <a:spLocks noGrp="1"/>
          </p:cNvSpPr>
          <p:nvPr>
            <p:ph type="ctrTitle"/>
          </p:nvPr>
        </p:nvSpPr>
        <p:spPr/>
        <p:txBody>
          <a:bodyPr/>
          <a:lstStyle/>
          <a:p>
            <a:r>
              <a:rPr lang="nl-BE" b="0" dirty="0"/>
              <a:t>API ONTWIKKELING</a:t>
            </a:r>
          </a:p>
        </p:txBody>
      </p:sp>
      <p:sp>
        <p:nvSpPr>
          <p:cNvPr id="3" name="Ondertitel 2">
            <a:extLst>
              <a:ext uri="{FF2B5EF4-FFF2-40B4-BE49-F238E27FC236}">
                <a16:creationId xmlns:a16="http://schemas.microsoft.com/office/drawing/2014/main" id="{78B93E65-F2A0-4746-8795-CBCD758AB5FA}"/>
              </a:ext>
            </a:extLst>
          </p:cNvPr>
          <p:cNvSpPr>
            <a:spLocks noGrp="1"/>
          </p:cNvSpPr>
          <p:nvPr>
            <p:ph type="subTitle" idx="1"/>
          </p:nvPr>
        </p:nvSpPr>
        <p:spPr/>
        <p:txBody>
          <a:bodyPr/>
          <a:lstStyle/>
          <a:p>
            <a:r>
              <a:rPr lang="nl-BE" dirty="0"/>
              <a:t>H1: Grondbeginselen van Web </a:t>
            </a:r>
            <a:r>
              <a:rPr lang="nl-BE" dirty="0" err="1"/>
              <a:t>API’s</a:t>
            </a:r>
            <a:endParaRPr lang="nl-BE" dirty="0"/>
          </a:p>
        </p:txBody>
      </p:sp>
    </p:spTree>
    <p:extLst>
      <p:ext uri="{BB962C8B-B14F-4D97-AF65-F5344CB8AC3E}">
        <p14:creationId xmlns:p14="http://schemas.microsoft.com/office/powerpoint/2010/main" val="358161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E720-C929-7B96-C5BE-9F629110963E}"/>
              </a:ext>
            </a:extLst>
          </p:cNvPr>
          <p:cNvSpPr>
            <a:spLocks noGrp="1"/>
          </p:cNvSpPr>
          <p:nvPr>
            <p:ph type="title"/>
          </p:nvPr>
        </p:nvSpPr>
        <p:spPr/>
        <p:txBody>
          <a:bodyPr/>
          <a:lstStyle/>
          <a:p>
            <a:r>
              <a:rPr lang="fr-BE" dirty="0" err="1"/>
              <a:t>Geavanceerde</a:t>
            </a:r>
            <a:r>
              <a:rPr lang="fr-BE" dirty="0"/>
              <a:t> HTTP-</a:t>
            </a:r>
            <a:r>
              <a:rPr lang="fr-BE" dirty="0" err="1"/>
              <a:t>methoden</a:t>
            </a:r>
            <a:endParaRPr lang="en-BE" dirty="0"/>
          </a:p>
        </p:txBody>
      </p:sp>
      <p:sp>
        <p:nvSpPr>
          <p:cNvPr id="3" name="Content Placeholder 2">
            <a:extLst>
              <a:ext uri="{FF2B5EF4-FFF2-40B4-BE49-F238E27FC236}">
                <a16:creationId xmlns:a16="http://schemas.microsoft.com/office/drawing/2014/main" id="{B1042B4D-B883-98B2-082B-D8D5DF217BB5}"/>
              </a:ext>
            </a:extLst>
          </p:cNvPr>
          <p:cNvSpPr>
            <a:spLocks noGrp="1"/>
          </p:cNvSpPr>
          <p:nvPr>
            <p:ph idx="1"/>
          </p:nvPr>
        </p:nvSpPr>
        <p:spPr/>
        <p:txBody>
          <a:bodyPr>
            <a:normAutofit lnSpcReduction="10000"/>
          </a:bodyPr>
          <a:lstStyle/>
          <a:p>
            <a:r>
              <a:rPr lang="nl-NL" b="1" dirty="0"/>
              <a:t>PUT</a:t>
            </a:r>
            <a:r>
              <a:rPr lang="nl-NL" dirty="0"/>
              <a:t>: Volledig bijwerken van een bron.</a:t>
            </a:r>
          </a:p>
          <a:p>
            <a:pPr lvl="1"/>
            <a:r>
              <a:rPr lang="nl-NL" b="1" dirty="0"/>
              <a:t>Voorbeeld</a:t>
            </a:r>
            <a:r>
              <a:rPr lang="nl-NL" dirty="0"/>
              <a:t>: PUT /</a:t>
            </a:r>
            <a:r>
              <a:rPr lang="nl-NL" dirty="0" err="1"/>
              <a:t>posts</a:t>
            </a:r>
            <a:r>
              <a:rPr lang="nl-NL" dirty="0"/>
              <a:t>/1 - Update een post volledig op basis van ID.</a:t>
            </a:r>
          </a:p>
          <a:p>
            <a:r>
              <a:rPr lang="nl-NL" b="1" dirty="0"/>
              <a:t>PATCH</a:t>
            </a:r>
            <a:r>
              <a:rPr lang="nl-NL" dirty="0"/>
              <a:t>: Gedeeltelijke update van een bron.</a:t>
            </a:r>
          </a:p>
          <a:p>
            <a:pPr lvl="1"/>
            <a:r>
              <a:rPr lang="nl-NL" b="1" dirty="0"/>
              <a:t>Voorbeeld</a:t>
            </a:r>
            <a:r>
              <a:rPr lang="nl-NL" dirty="0"/>
              <a:t>: PATCH /</a:t>
            </a:r>
            <a:r>
              <a:rPr lang="nl-NL" dirty="0" err="1"/>
              <a:t>posts</a:t>
            </a:r>
            <a:r>
              <a:rPr lang="nl-NL" dirty="0"/>
              <a:t>/1 - Voert een gedeeltelijke update uit op een post.</a:t>
            </a:r>
          </a:p>
          <a:p>
            <a:r>
              <a:rPr lang="nl-NL" b="1" dirty="0"/>
              <a:t>DELETE</a:t>
            </a:r>
            <a:r>
              <a:rPr lang="nl-NL" dirty="0"/>
              <a:t>: Verwijderen van een bron.</a:t>
            </a:r>
          </a:p>
          <a:p>
            <a:pPr lvl="1"/>
            <a:r>
              <a:rPr lang="nl-NL" b="1" dirty="0"/>
              <a:t>Voorbeeld</a:t>
            </a:r>
            <a:r>
              <a:rPr lang="nl-NL" dirty="0"/>
              <a:t>: DELETE /</a:t>
            </a:r>
            <a:r>
              <a:rPr lang="nl-NL" dirty="0" err="1"/>
              <a:t>posts</a:t>
            </a:r>
            <a:r>
              <a:rPr lang="nl-NL" dirty="0"/>
              <a:t>/1 - Verwijdert een post op basis van ID.</a:t>
            </a:r>
            <a:endParaRPr lang="en-BE" dirty="0"/>
          </a:p>
        </p:txBody>
      </p:sp>
      <p:sp>
        <p:nvSpPr>
          <p:cNvPr id="6" name="Slide Number Placeholder 5">
            <a:extLst>
              <a:ext uri="{FF2B5EF4-FFF2-40B4-BE49-F238E27FC236}">
                <a16:creationId xmlns:a16="http://schemas.microsoft.com/office/drawing/2014/main" id="{4D3B7162-0158-0272-6387-790FC8F3E3DF}"/>
              </a:ext>
            </a:extLst>
          </p:cNvPr>
          <p:cNvSpPr>
            <a:spLocks noGrp="1"/>
          </p:cNvSpPr>
          <p:nvPr>
            <p:ph type="sldNum" sz="quarter" idx="12"/>
          </p:nvPr>
        </p:nvSpPr>
        <p:spPr/>
        <p:txBody>
          <a:bodyPr/>
          <a:lstStyle/>
          <a:p>
            <a:fld id="{068D24A2-3BA0-CE47-9626-802FA61C0AE5}" type="slidenum">
              <a:rPr lang="nl-BE" smtClean="0"/>
              <a:t>10</a:t>
            </a:fld>
            <a:endParaRPr lang="nl-BE" dirty="0"/>
          </a:p>
        </p:txBody>
      </p:sp>
    </p:spTree>
    <p:extLst>
      <p:ext uri="{BB962C8B-B14F-4D97-AF65-F5344CB8AC3E}">
        <p14:creationId xmlns:p14="http://schemas.microsoft.com/office/powerpoint/2010/main" val="234975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828A-BEF5-2D15-8592-839A92C626C4}"/>
              </a:ext>
            </a:extLst>
          </p:cNvPr>
          <p:cNvSpPr>
            <a:spLocks noGrp="1"/>
          </p:cNvSpPr>
          <p:nvPr>
            <p:ph type="title"/>
          </p:nvPr>
        </p:nvSpPr>
        <p:spPr/>
        <p:txBody>
          <a:bodyPr/>
          <a:lstStyle/>
          <a:p>
            <a:r>
              <a:rPr lang="fr-BE" dirty="0" err="1"/>
              <a:t>Minder</a:t>
            </a:r>
            <a:r>
              <a:rPr lang="fr-BE" dirty="0"/>
              <a:t> </a:t>
            </a:r>
            <a:r>
              <a:rPr lang="fr-BE" dirty="0" err="1"/>
              <a:t>Gebruikte</a:t>
            </a:r>
            <a:r>
              <a:rPr lang="fr-BE" dirty="0"/>
              <a:t> HTTP-</a:t>
            </a:r>
            <a:r>
              <a:rPr lang="fr-BE" dirty="0" err="1"/>
              <a:t>methoden</a:t>
            </a:r>
            <a:endParaRPr lang="en-BE" dirty="0"/>
          </a:p>
        </p:txBody>
      </p:sp>
      <p:sp>
        <p:nvSpPr>
          <p:cNvPr id="3" name="Content Placeholder 2">
            <a:extLst>
              <a:ext uri="{FF2B5EF4-FFF2-40B4-BE49-F238E27FC236}">
                <a16:creationId xmlns:a16="http://schemas.microsoft.com/office/drawing/2014/main" id="{483C9D46-9462-376B-E4F7-9C9487369D6B}"/>
              </a:ext>
            </a:extLst>
          </p:cNvPr>
          <p:cNvSpPr>
            <a:spLocks noGrp="1"/>
          </p:cNvSpPr>
          <p:nvPr>
            <p:ph idx="1"/>
          </p:nvPr>
        </p:nvSpPr>
        <p:spPr/>
        <p:txBody>
          <a:bodyPr/>
          <a:lstStyle/>
          <a:p>
            <a:r>
              <a:rPr lang="nl-NL" b="1" dirty="0"/>
              <a:t>HEAD</a:t>
            </a:r>
            <a:r>
              <a:rPr lang="nl-NL" dirty="0"/>
              <a:t>: Haalt headers van een bron op zonder de volledige inhoud (HEAD /</a:t>
            </a:r>
            <a:r>
              <a:rPr lang="nl-NL" dirty="0" err="1"/>
              <a:t>posts</a:t>
            </a:r>
            <a:r>
              <a:rPr lang="nl-NL" dirty="0"/>
              <a:t>).</a:t>
            </a:r>
          </a:p>
          <a:p>
            <a:r>
              <a:rPr lang="nl-NL" b="1" dirty="0"/>
              <a:t>OPTIONS</a:t>
            </a:r>
            <a:r>
              <a:rPr lang="nl-NL" dirty="0"/>
              <a:t>: Verkrijgt de ondersteunde methoden van een server (OPTIONS /</a:t>
            </a:r>
            <a:r>
              <a:rPr lang="nl-NL" dirty="0" err="1"/>
              <a:t>posts</a:t>
            </a:r>
            <a:r>
              <a:rPr lang="nl-NL" dirty="0"/>
              <a:t>).</a:t>
            </a:r>
          </a:p>
          <a:p>
            <a:r>
              <a:rPr lang="nl-NL" b="1" dirty="0"/>
              <a:t>TRACE</a:t>
            </a:r>
            <a:r>
              <a:rPr lang="nl-NL" dirty="0"/>
              <a:t>: Evalueert de route van een verzoek.</a:t>
            </a:r>
          </a:p>
          <a:p>
            <a:endParaRPr lang="en-BE" dirty="0"/>
          </a:p>
        </p:txBody>
      </p:sp>
      <p:sp>
        <p:nvSpPr>
          <p:cNvPr id="6" name="Slide Number Placeholder 5">
            <a:extLst>
              <a:ext uri="{FF2B5EF4-FFF2-40B4-BE49-F238E27FC236}">
                <a16:creationId xmlns:a16="http://schemas.microsoft.com/office/drawing/2014/main" id="{25C4E6A9-AAC6-5A41-8D55-317CD5C3D735}"/>
              </a:ext>
            </a:extLst>
          </p:cNvPr>
          <p:cNvSpPr>
            <a:spLocks noGrp="1"/>
          </p:cNvSpPr>
          <p:nvPr>
            <p:ph type="sldNum" sz="quarter" idx="12"/>
          </p:nvPr>
        </p:nvSpPr>
        <p:spPr/>
        <p:txBody>
          <a:bodyPr/>
          <a:lstStyle/>
          <a:p>
            <a:fld id="{068D24A2-3BA0-CE47-9626-802FA61C0AE5}" type="slidenum">
              <a:rPr lang="nl-BE" smtClean="0"/>
              <a:t>11</a:t>
            </a:fld>
            <a:endParaRPr lang="nl-BE" dirty="0"/>
          </a:p>
        </p:txBody>
      </p:sp>
    </p:spTree>
    <p:extLst>
      <p:ext uri="{BB962C8B-B14F-4D97-AF65-F5344CB8AC3E}">
        <p14:creationId xmlns:p14="http://schemas.microsoft.com/office/powerpoint/2010/main" val="229440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0E42-47E5-F824-0912-C59DB9692A53}"/>
              </a:ext>
            </a:extLst>
          </p:cNvPr>
          <p:cNvSpPr>
            <a:spLocks noGrp="1"/>
          </p:cNvSpPr>
          <p:nvPr>
            <p:ph type="title"/>
          </p:nvPr>
        </p:nvSpPr>
        <p:spPr/>
        <p:txBody>
          <a:bodyPr/>
          <a:lstStyle/>
          <a:p>
            <a:r>
              <a:rPr lang="nl-NL" dirty="0"/>
              <a:t>Wat maakt een API </a:t>
            </a:r>
            <a:r>
              <a:rPr lang="nl-NL" dirty="0" err="1"/>
              <a:t>RESTful</a:t>
            </a:r>
            <a:endParaRPr lang="en-BE" dirty="0"/>
          </a:p>
        </p:txBody>
      </p:sp>
      <p:sp>
        <p:nvSpPr>
          <p:cNvPr id="3" name="Content Placeholder 2">
            <a:extLst>
              <a:ext uri="{FF2B5EF4-FFF2-40B4-BE49-F238E27FC236}">
                <a16:creationId xmlns:a16="http://schemas.microsoft.com/office/drawing/2014/main" id="{98BF9EAF-09C4-9993-C777-FAAD36F06F42}"/>
              </a:ext>
            </a:extLst>
          </p:cNvPr>
          <p:cNvSpPr>
            <a:spLocks noGrp="1"/>
          </p:cNvSpPr>
          <p:nvPr>
            <p:ph idx="1"/>
          </p:nvPr>
        </p:nvSpPr>
        <p:spPr/>
        <p:txBody>
          <a:bodyPr/>
          <a:lstStyle/>
          <a:p>
            <a:r>
              <a:rPr lang="nl-NL" dirty="0"/>
              <a:t>Geen Officiële Standaard: REST is een architecturale stijl, geen officiële standaard.</a:t>
            </a:r>
          </a:p>
          <a:p>
            <a:r>
              <a:rPr lang="nl-NL" dirty="0"/>
              <a:t>Geen Vereiste Technologieën: REST vereist geen JSON of CRUD-patronen.</a:t>
            </a:r>
          </a:p>
          <a:p>
            <a:r>
              <a:rPr lang="nl-NL" dirty="0"/>
              <a:t>Gebruik van Standaarden: </a:t>
            </a:r>
            <a:r>
              <a:rPr lang="nl-NL" dirty="0" err="1"/>
              <a:t>RESTful</a:t>
            </a:r>
            <a:r>
              <a:rPr lang="nl-NL" dirty="0"/>
              <a:t> </a:t>
            </a:r>
            <a:r>
              <a:rPr lang="nl-NL" dirty="0" err="1"/>
              <a:t>API's</a:t>
            </a:r>
            <a:r>
              <a:rPr lang="nl-NL" dirty="0"/>
              <a:t> maken vaak gebruik van standaarden zoals HTTP, URL's, JSON, en XML, maar dit is geen vereiste.</a:t>
            </a:r>
            <a:endParaRPr lang="en-BE" dirty="0"/>
          </a:p>
        </p:txBody>
      </p:sp>
      <p:sp>
        <p:nvSpPr>
          <p:cNvPr id="6" name="Slide Number Placeholder 5">
            <a:extLst>
              <a:ext uri="{FF2B5EF4-FFF2-40B4-BE49-F238E27FC236}">
                <a16:creationId xmlns:a16="http://schemas.microsoft.com/office/drawing/2014/main" id="{85B886D2-DAF8-980A-B93E-CC4D32601FDB}"/>
              </a:ext>
            </a:extLst>
          </p:cNvPr>
          <p:cNvSpPr>
            <a:spLocks noGrp="1"/>
          </p:cNvSpPr>
          <p:nvPr>
            <p:ph type="sldNum" sz="quarter" idx="12"/>
          </p:nvPr>
        </p:nvSpPr>
        <p:spPr/>
        <p:txBody>
          <a:bodyPr/>
          <a:lstStyle/>
          <a:p>
            <a:fld id="{068D24A2-3BA0-CE47-9626-802FA61C0AE5}" type="slidenum">
              <a:rPr lang="nl-BE" smtClean="0"/>
              <a:t>12</a:t>
            </a:fld>
            <a:endParaRPr lang="nl-BE" dirty="0"/>
          </a:p>
        </p:txBody>
      </p:sp>
    </p:spTree>
    <p:extLst>
      <p:ext uri="{BB962C8B-B14F-4D97-AF65-F5344CB8AC3E}">
        <p14:creationId xmlns:p14="http://schemas.microsoft.com/office/powerpoint/2010/main" val="141420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BE7A-FB31-8FC8-3383-7A0DB04333E0}"/>
              </a:ext>
            </a:extLst>
          </p:cNvPr>
          <p:cNvSpPr>
            <a:spLocks noGrp="1"/>
          </p:cNvSpPr>
          <p:nvPr>
            <p:ph type="title"/>
          </p:nvPr>
        </p:nvSpPr>
        <p:spPr/>
        <p:txBody>
          <a:bodyPr/>
          <a:lstStyle/>
          <a:p>
            <a:r>
              <a:rPr lang="nl-NL" dirty="0"/>
              <a:t>Theorie VS Praktijk</a:t>
            </a:r>
            <a:endParaRPr lang="en-BE" dirty="0"/>
          </a:p>
        </p:txBody>
      </p:sp>
      <p:sp>
        <p:nvSpPr>
          <p:cNvPr id="3" name="Content Placeholder 2">
            <a:extLst>
              <a:ext uri="{FF2B5EF4-FFF2-40B4-BE49-F238E27FC236}">
                <a16:creationId xmlns:a16="http://schemas.microsoft.com/office/drawing/2014/main" id="{EC88574D-134A-24C7-D844-B7CBFE3FFEA0}"/>
              </a:ext>
            </a:extLst>
          </p:cNvPr>
          <p:cNvSpPr>
            <a:spLocks noGrp="1"/>
          </p:cNvSpPr>
          <p:nvPr>
            <p:ph idx="1"/>
          </p:nvPr>
        </p:nvSpPr>
        <p:spPr/>
        <p:txBody>
          <a:bodyPr/>
          <a:lstStyle/>
          <a:p>
            <a:r>
              <a:rPr lang="nl-NL" b="1" dirty="0"/>
              <a:t>Praktische Implementatie: </a:t>
            </a:r>
            <a:r>
              <a:rPr lang="nl-NL" dirty="0"/>
              <a:t>Veel ontwikkelaars noemen hun </a:t>
            </a:r>
            <a:r>
              <a:rPr lang="nl-NL" dirty="0" err="1"/>
              <a:t>API's</a:t>
            </a:r>
            <a:r>
              <a:rPr lang="nl-NL" dirty="0"/>
              <a:t> </a:t>
            </a:r>
            <a:r>
              <a:rPr lang="nl-NL" dirty="0" err="1"/>
              <a:t>RESTful</a:t>
            </a:r>
            <a:r>
              <a:rPr lang="nl-NL" dirty="0"/>
              <a:t>, zelfs als ze niet alle oorspronkelijke REST-</a:t>
            </a:r>
            <a:r>
              <a:rPr lang="nl-NL" dirty="0" err="1"/>
              <a:t>constraints</a:t>
            </a:r>
            <a:r>
              <a:rPr lang="nl-NL" dirty="0"/>
              <a:t> volgen.</a:t>
            </a:r>
          </a:p>
          <a:p>
            <a:r>
              <a:rPr lang="nl-NL" b="1" dirty="0"/>
              <a:t>Evolutie van Technologie:</a:t>
            </a:r>
            <a:r>
              <a:rPr lang="nl-NL" dirty="0"/>
              <a:t> REST-principes zijn flexibel, en technologie evolueert snel.</a:t>
            </a:r>
          </a:p>
          <a:p>
            <a:r>
              <a:rPr lang="nl-NL" b="1" dirty="0"/>
              <a:t>Geen Zinloze Discussies</a:t>
            </a:r>
            <a:r>
              <a:rPr lang="nl-NL" dirty="0"/>
              <a:t>: De focus moet liggen op het creëren van werkende oplossingen, niet op het vasthouden aan strikte definities.</a:t>
            </a:r>
            <a:endParaRPr lang="en-BE" dirty="0"/>
          </a:p>
        </p:txBody>
      </p:sp>
      <p:sp>
        <p:nvSpPr>
          <p:cNvPr id="6" name="Slide Number Placeholder 5">
            <a:extLst>
              <a:ext uri="{FF2B5EF4-FFF2-40B4-BE49-F238E27FC236}">
                <a16:creationId xmlns:a16="http://schemas.microsoft.com/office/drawing/2014/main" id="{7FB71D1D-B074-C6AA-3DFE-CC34491AF6B5}"/>
              </a:ext>
            </a:extLst>
          </p:cNvPr>
          <p:cNvSpPr>
            <a:spLocks noGrp="1"/>
          </p:cNvSpPr>
          <p:nvPr>
            <p:ph type="sldNum" sz="quarter" idx="12"/>
          </p:nvPr>
        </p:nvSpPr>
        <p:spPr/>
        <p:txBody>
          <a:bodyPr/>
          <a:lstStyle/>
          <a:p>
            <a:fld id="{068D24A2-3BA0-CE47-9626-802FA61C0AE5}" type="slidenum">
              <a:rPr lang="nl-BE" smtClean="0"/>
              <a:t>13</a:t>
            </a:fld>
            <a:endParaRPr lang="nl-BE" dirty="0"/>
          </a:p>
        </p:txBody>
      </p:sp>
    </p:spTree>
    <p:extLst>
      <p:ext uri="{BB962C8B-B14F-4D97-AF65-F5344CB8AC3E}">
        <p14:creationId xmlns:p14="http://schemas.microsoft.com/office/powerpoint/2010/main" val="152807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3F98-9322-D298-6927-4E95B8B8CE1A}"/>
              </a:ext>
            </a:extLst>
          </p:cNvPr>
          <p:cNvSpPr>
            <a:spLocks noGrp="1"/>
          </p:cNvSpPr>
          <p:nvPr>
            <p:ph type="title"/>
          </p:nvPr>
        </p:nvSpPr>
        <p:spPr/>
        <p:txBody>
          <a:bodyPr/>
          <a:lstStyle/>
          <a:p>
            <a:r>
              <a:rPr lang="fr-BE" dirty="0" err="1"/>
              <a:t>Conventies</a:t>
            </a:r>
            <a:r>
              <a:rPr lang="fr-BE" dirty="0"/>
              <a:t> </a:t>
            </a:r>
            <a:r>
              <a:rPr lang="fr-BE" dirty="0" err="1"/>
              <a:t>voor</a:t>
            </a:r>
            <a:r>
              <a:rPr lang="fr-BE" dirty="0"/>
              <a:t> RESTful </a:t>
            </a:r>
            <a:r>
              <a:rPr lang="fr-BE" dirty="0" err="1"/>
              <a:t>API's</a:t>
            </a:r>
            <a:endParaRPr lang="en-BE" dirty="0"/>
          </a:p>
        </p:txBody>
      </p:sp>
      <p:sp>
        <p:nvSpPr>
          <p:cNvPr id="3" name="Content Placeholder 2">
            <a:extLst>
              <a:ext uri="{FF2B5EF4-FFF2-40B4-BE49-F238E27FC236}">
                <a16:creationId xmlns:a16="http://schemas.microsoft.com/office/drawing/2014/main" id="{3CA1126A-B450-9206-F294-CDD2E4B2E832}"/>
              </a:ext>
            </a:extLst>
          </p:cNvPr>
          <p:cNvSpPr>
            <a:spLocks noGrp="1"/>
          </p:cNvSpPr>
          <p:nvPr>
            <p:ph idx="1"/>
          </p:nvPr>
        </p:nvSpPr>
        <p:spPr/>
        <p:txBody>
          <a:bodyPr>
            <a:normAutofit lnSpcReduction="10000"/>
          </a:bodyPr>
          <a:lstStyle/>
          <a:p>
            <a:r>
              <a:rPr lang="nl-NL" b="1" dirty="0"/>
              <a:t>Base URL</a:t>
            </a:r>
            <a:r>
              <a:rPr lang="nl-NL" dirty="0"/>
              <a:t>: De root van de API, bijvoorbeeld http://api.example.com.</a:t>
            </a:r>
          </a:p>
          <a:p>
            <a:r>
              <a:rPr lang="nl-NL" b="1" dirty="0"/>
              <a:t>HTTP-methoden</a:t>
            </a:r>
            <a:r>
              <a:rPr lang="nl-NL" dirty="0"/>
              <a:t>: Gebruik van GET, POST, PUT, DELETE, enzovoort.</a:t>
            </a:r>
          </a:p>
          <a:p>
            <a:r>
              <a:rPr lang="nl-NL" b="1" dirty="0"/>
              <a:t>Media Types</a:t>
            </a:r>
            <a:r>
              <a:rPr lang="nl-NL" dirty="0"/>
              <a:t>: Definiëren van data-elementen voor state overdracht, zoals </a:t>
            </a:r>
            <a:r>
              <a:rPr lang="nl-NL" dirty="0" err="1"/>
              <a:t>application</a:t>
            </a:r>
            <a:r>
              <a:rPr lang="nl-NL" dirty="0"/>
              <a:t>/</a:t>
            </a:r>
            <a:r>
              <a:rPr lang="nl-NL" dirty="0" err="1"/>
              <a:t>json</a:t>
            </a:r>
            <a:r>
              <a:rPr lang="nl-NL" dirty="0"/>
              <a:t> of </a:t>
            </a:r>
            <a:r>
              <a:rPr lang="nl-NL" dirty="0" err="1"/>
              <a:t>application</a:t>
            </a:r>
            <a:r>
              <a:rPr lang="nl-NL" dirty="0"/>
              <a:t>/</a:t>
            </a:r>
            <a:r>
              <a:rPr lang="nl-NL" dirty="0" err="1"/>
              <a:t>xml</a:t>
            </a:r>
            <a:r>
              <a:rPr lang="nl-NL" dirty="0"/>
              <a:t>.</a:t>
            </a:r>
          </a:p>
          <a:p>
            <a:r>
              <a:rPr lang="nl-NL" b="1" dirty="0"/>
              <a:t>Aanbeveling</a:t>
            </a:r>
            <a:r>
              <a:rPr lang="nl-NL" dirty="0"/>
              <a:t>: Volg conventies bij het starten van nieuwe projecten voor consistentie en eenvoud.</a:t>
            </a:r>
            <a:endParaRPr lang="en-BE" dirty="0"/>
          </a:p>
        </p:txBody>
      </p:sp>
      <p:sp>
        <p:nvSpPr>
          <p:cNvPr id="6" name="Slide Number Placeholder 5">
            <a:extLst>
              <a:ext uri="{FF2B5EF4-FFF2-40B4-BE49-F238E27FC236}">
                <a16:creationId xmlns:a16="http://schemas.microsoft.com/office/drawing/2014/main" id="{8D85033E-B1B1-F0D6-204E-7D0C2C4C10E0}"/>
              </a:ext>
            </a:extLst>
          </p:cNvPr>
          <p:cNvSpPr>
            <a:spLocks noGrp="1"/>
          </p:cNvSpPr>
          <p:nvPr>
            <p:ph type="sldNum" sz="quarter" idx="12"/>
          </p:nvPr>
        </p:nvSpPr>
        <p:spPr/>
        <p:txBody>
          <a:bodyPr/>
          <a:lstStyle/>
          <a:p>
            <a:fld id="{068D24A2-3BA0-CE47-9626-802FA61C0AE5}" type="slidenum">
              <a:rPr lang="nl-BE" smtClean="0"/>
              <a:t>14</a:t>
            </a:fld>
            <a:endParaRPr lang="nl-BE" dirty="0"/>
          </a:p>
        </p:txBody>
      </p:sp>
    </p:spTree>
    <p:extLst>
      <p:ext uri="{BB962C8B-B14F-4D97-AF65-F5344CB8AC3E}">
        <p14:creationId xmlns:p14="http://schemas.microsoft.com/office/powerpoint/2010/main" val="3061958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BF66-A29A-5DB8-4B92-7F97412C5075}"/>
              </a:ext>
            </a:extLst>
          </p:cNvPr>
          <p:cNvSpPr>
            <a:spLocks noGrp="1"/>
          </p:cNvSpPr>
          <p:nvPr>
            <p:ph type="title"/>
          </p:nvPr>
        </p:nvSpPr>
        <p:spPr/>
        <p:txBody>
          <a:bodyPr/>
          <a:lstStyle/>
          <a:p>
            <a:r>
              <a:rPr lang="nl-NL" dirty="0"/>
              <a:t>Voorbereiding voor het Ontwerpen </a:t>
            </a:r>
            <a:endParaRPr lang="en-BE" dirty="0"/>
          </a:p>
        </p:txBody>
      </p:sp>
      <p:sp>
        <p:nvSpPr>
          <p:cNvPr id="3" name="Content Placeholder 2">
            <a:extLst>
              <a:ext uri="{FF2B5EF4-FFF2-40B4-BE49-F238E27FC236}">
                <a16:creationId xmlns:a16="http://schemas.microsoft.com/office/drawing/2014/main" id="{2BF92E4E-3A6F-A064-611A-3BCC7D824520}"/>
              </a:ext>
            </a:extLst>
          </p:cNvPr>
          <p:cNvSpPr>
            <a:spLocks noGrp="1"/>
          </p:cNvSpPr>
          <p:nvPr>
            <p:ph idx="1"/>
          </p:nvPr>
        </p:nvSpPr>
        <p:spPr/>
        <p:txBody>
          <a:bodyPr/>
          <a:lstStyle/>
          <a:p>
            <a:r>
              <a:rPr lang="nl-NL" b="1" dirty="0"/>
              <a:t>Belang van Voorbereiding</a:t>
            </a:r>
            <a:r>
              <a:rPr lang="nl-NL" dirty="0"/>
              <a:t>: Communicatie met stakeholders en analyse van vereisten.</a:t>
            </a:r>
          </a:p>
          <a:p>
            <a:r>
              <a:rPr lang="nl-NL" b="1" dirty="0"/>
              <a:t>Gebruik van User </a:t>
            </a:r>
            <a:r>
              <a:rPr lang="nl-NL" b="1" dirty="0" err="1"/>
              <a:t>Stories</a:t>
            </a:r>
            <a:r>
              <a:rPr lang="nl-NL" dirty="0"/>
              <a:t>: Definieer gewenste uitkomsten via user </a:t>
            </a:r>
            <a:r>
              <a:rPr lang="nl-NL" dirty="0" err="1"/>
              <a:t>stories</a:t>
            </a:r>
            <a:r>
              <a:rPr lang="nl-NL" dirty="0"/>
              <a:t> met input van domeinexperts.</a:t>
            </a:r>
          </a:p>
          <a:p>
            <a:r>
              <a:rPr lang="nl-NL" b="1" dirty="0"/>
              <a:t>API-First Benadering: </a:t>
            </a:r>
            <a:r>
              <a:rPr lang="nl-NL" dirty="0"/>
              <a:t>Creëer een contract voor API-gedrag vóór de ontwikkeling.</a:t>
            </a:r>
            <a:endParaRPr lang="en-BE" dirty="0"/>
          </a:p>
        </p:txBody>
      </p:sp>
      <p:sp>
        <p:nvSpPr>
          <p:cNvPr id="6" name="Slide Number Placeholder 5">
            <a:extLst>
              <a:ext uri="{FF2B5EF4-FFF2-40B4-BE49-F238E27FC236}">
                <a16:creationId xmlns:a16="http://schemas.microsoft.com/office/drawing/2014/main" id="{7C354DEF-DA6A-C56A-B973-5F6663551C8A}"/>
              </a:ext>
            </a:extLst>
          </p:cNvPr>
          <p:cNvSpPr>
            <a:spLocks noGrp="1"/>
          </p:cNvSpPr>
          <p:nvPr>
            <p:ph type="sldNum" sz="quarter" idx="12"/>
          </p:nvPr>
        </p:nvSpPr>
        <p:spPr/>
        <p:txBody>
          <a:bodyPr/>
          <a:lstStyle/>
          <a:p>
            <a:fld id="{068D24A2-3BA0-CE47-9626-802FA61C0AE5}" type="slidenum">
              <a:rPr lang="nl-BE" smtClean="0"/>
              <a:t>15</a:t>
            </a:fld>
            <a:endParaRPr lang="nl-BE" dirty="0"/>
          </a:p>
        </p:txBody>
      </p:sp>
    </p:spTree>
    <p:extLst>
      <p:ext uri="{BB962C8B-B14F-4D97-AF65-F5344CB8AC3E}">
        <p14:creationId xmlns:p14="http://schemas.microsoft.com/office/powerpoint/2010/main" val="5153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82DB-44CE-F2C6-87AC-E99ABB5957FE}"/>
              </a:ext>
            </a:extLst>
          </p:cNvPr>
          <p:cNvSpPr>
            <a:spLocks noGrp="1"/>
          </p:cNvSpPr>
          <p:nvPr>
            <p:ph type="title"/>
          </p:nvPr>
        </p:nvSpPr>
        <p:spPr/>
        <p:txBody>
          <a:bodyPr/>
          <a:lstStyle/>
          <a:p>
            <a:r>
              <a:rPr lang="nl-NL" dirty="0"/>
              <a:t>Stappen voor het Ontwerpen van een API</a:t>
            </a:r>
            <a:endParaRPr lang="en-BE" dirty="0"/>
          </a:p>
        </p:txBody>
      </p:sp>
      <p:sp>
        <p:nvSpPr>
          <p:cNvPr id="3" name="Content Placeholder 2">
            <a:extLst>
              <a:ext uri="{FF2B5EF4-FFF2-40B4-BE49-F238E27FC236}">
                <a16:creationId xmlns:a16="http://schemas.microsoft.com/office/drawing/2014/main" id="{781F9406-16C1-8E05-239B-33EB49CDF36F}"/>
              </a:ext>
            </a:extLst>
          </p:cNvPr>
          <p:cNvSpPr>
            <a:spLocks noGrp="1"/>
          </p:cNvSpPr>
          <p:nvPr>
            <p:ph idx="1"/>
          </p:nvPr>
        </p:nvSpPr>
        <p:spPr/>
        <p:txBody>
          <a:bodyPr/>
          <a:lstStyle/>
          <a:p>
            <a:pPr marL="0" indent="0">
              <a:buNone/>
            </a:pPr>
            <a:r>
              <a:rPr lang="nl-NL" dirty="0"/>
              <a:t>1. </a:t>
            </a:r>
            <a:r>
              <a:rPr lang="nl-NL" b="1" dirty="0"/>
              <a:t>Identificeer de Resources</a:t>
            </a:r>
            <a:r>
              <a:rPr lang="nl-NL" dirty="0"/>
              <a:t>: Bepaal welke data-entiteiten de API zal manipuleren.</a:t>
            </a:r>
          </a:p>
          <a:p>
            <a:pPr marL="0" indent="0">
              <a:buNone/>
            </a:pPr>
            <a:r>
              <a:rPr lang="nl-NL" dirty="0"/>
              <a:t>2. </a:t>
            </a:r>
            <a:r>
              <a:rPr lang="nl-NL" b="1" dirty="0"/>
              <a:t>Definieer Relaties</a:t>
            </a:r>
            <a:r>
              <a:rPr lang="nl-NL" dirty="0"/>
              <a:t>: Bepaal hoe resources onderling verbonden zijn.</a:t>
            </a:r>
          </a:p>
          <a:p>
            <a:pPr marL="0" indent="0">
              <a:buNone/>
            </a:pPr>
            <a:r>
              <a:rPr lang="nl-NL" dirty="0"/>
              <a:t>3. </a:t>
            </a:r>
            <a:r>
              <a:rPr lang="nl-NL" b="1" dirty="0"/>
              <a:t>Identificeer Operaties</a:t>
            </a:r>
            <a:r>
              <a:rPr lang="nl-NL" dirty="0"/>
              <a:t>: Bepaal welke acties de API moet uitvoeren op de resources.</a:t>
            </a:r>
          </a:p>
          <a:p>
            <a:pPr marL="0" indent="0">
              <a:buNone/>
            </a:pPr>
            <a:r>
              <a:rPr lang="nl-NL" dirty="0"/>
              <a:t>4. </a:t>
            </a:r>
            <a:r>
              <a:rPr lang="nl-NL" b="1" dirty="0"/>
              <a:t>Ontwerp URL-paden</a:t>
            </a:r>
            <a:r>
              <a:rPr lang="nl-NL" dirty="0"/>
              <a:t>: Maak duidelijke en logische paden voor elke resource (/</a:t>
            </a:r>
            <a:r>
              <a:rPr lang="nl-NL" dirty="0" err="1"/>
              <a:t>posts</a:t>
            </a:r>
            <a:r>
              <a:rPr lang="nl-NL" dirty="0"/>
              <a:t>, /users/1).</a:t>
            </a:r>
            <a:endParaRPr lang="en-BE" dirty="0"/>
          </a:p>
        </p:txBody>
      </p:sp>
      <p:sp>
        <p:nvSpPr>
          <p:cNvPr id="6" name="Slide Number Placeholder 5">
            <a:extLst>
              <a:ext uri="{FF2B5EF4-FFF2-40B4-BE49-F238E27FC236}">
                <a16:creationId xmlns:a16="http://schemas.microsoft.com/office/drawing/2014/main" id="{C4A8F222-FB70-CD40-E553-B58E2814D00F}"/>
              </a:ext>
            </a:extLst>
          </p:cNvPr>
          <p:cNvSpPr>
            <a:spLocks noGrp="1"/>
          </p:cNvSpPr>
          <p:nvPr>
            <p:ph type="sldNum" sz="quarter" idx="12"/>
          </p:nvPr>
        </p:nvSpPr>
        <p:spPr/>
        <p:txBody>
          <a:bodyPr/>
          <a:lstStyle/>
          <a:p>
            <a:fld id="{068D24A2-3BA0-CE47-9626-802FA61C0AE5}" type="slidenum">
              <a:rPr lang="nl-BE" smtClean="0"/>
              <a:t>16</a:t>
            </a:fld>
            <a:endParaRPr lang="nl-BE" dirty="0"/>
          </a:p>
        </p:txBody>
      </p:sp>
    </p:spTree>
    <p:extLst>
      <p:ext uri="{BB962C8B-B14F-4D97-AF65-F5344CB8AC3E}">
        <p14:creationId xmlns:p14="http://schemas.microsoft.com/office/powerpoint/2010/main" val="37511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82DB-44CE-F2C6-87AC-E99ABB5957FE}"/>
              </a:ext>
            </a:extLst>
          </p:cNvPr>
          <p:cNvSpPr>
            <a:spLocks noGrp="1"/>
          </p:cNvSpPr>
          <p:nvPr>
            <p:ph type="title"/>
          </p:nvPr>
        </p:nvSpPr>
        <p:spPr/>
        <p:txBody>
          <a:bodyPr/>
          <a:lstStyle/>
          <a:p>
            <a:r>
              <a:rPr lang="nl-NL" dirty="0"/>
              <a:t>Stappen voor het Ontwerpen van een API</a:t>
            </a:r>
            <a:endParaRPr lang="en-BE" dirty="0"/>
          </a:p>
        </p:txBody>
      </p:sp>
      <p:sp>
        <p:nvSpPr>
          <p:cNvPr id="3" name="Content Placeholder 2">
            <a:extLst>
              <a:ext uri="{FF2B5EF4-FFF2-40B4-BE49-F238E27FC236}">
                <a16:creationId xmlns:a16="http://schemas.microsoft.com/office/drawing/2014/main" id="{781F9406-16C1-8E05-239B-33EB49CDF36F}"/>
              </a:ext>
            </a:extLst>
          </p:cNvPr>
          <p:cNvSpPr>
            <a:spLocks noGrp="1"/>
          </p:cNvSpPr>
          <p:nvPr>
            <p:ph idx="1"/>
          </p:nvPr>
        </p:nvSpPr>
        <p:spPr/>
        <p:txBody>
          <a:bodyPr/>
          <a:lstStyle/>
          <a:p>
            <a:pPr marL="0" indent="0">
              <a:buNone/>
            </a:pPr>
            <a:r>
              <a:rPr lang="nl-NL" dirty="0"/>
              <a:t>1. </a:t>
            </a:r>
            <a:r>
              <a:rPr lang="nl-NL" b="1" dirty="0"/>
              <a:t>Map HTTP-methoden</a:t>
            </a:r>
            <a:r>
              <a:rPr lang="nl-NL" dirty="0"/>
              <a:t>: Koppel operaties aan HTTP-methoden (GET, POST, PUT, DELETE).</a:t>
            </a:r>
          </a:p>
          <a:p>
            <a:pPr marL="0" indent="0">
              <a:buNone/>
            </a:pPr>
            <a:r>
              <a:rPr lang="nl-NL" dirty="0"/>
              <a:t>2. </a:t>
            </a:r>
            <a:r>
              <a:rPr lang="nl-NL" b="1" dirty="0"/>
              <a:t>Toewijzing van Response Codes</a:t>
            </a:r>
            <a:r>
              <a:rPr lang="nl-NL" dirty="0"/>
              <a:t>: Definieer welke HTTP-statuscodes worden teruggegeven bij verschillende operaties.</a:t>
            </a:r>
          </a:p>
          <a:p>
            <a:pPr marL="0" indent="0">
              <a:buNone/>
            </a:pPr>
            <a:r>
              <a:rPr lang="nl-NL" dirty="0"/>
              <a:t>3. </a:t>
            </a:r>
            <a:r>
              <a:rPr lang="nl-NL" b="1" dirty="0"/>
              <a:t>Documenteer de API</a:t>
            </a:r>
            <a:r>
              <a:rPr lang="nl-NL" dirty="0"/>
              <a:t>: Gebruik tools zoals Swagger om documentatie, </a:t>
            </a:r>
            <a:r>
              <a:rPr lang="nl-NL" dirty="0" err="1"/>
              <a:t>mock-API's</a:t>
            </a:r>
            <a:r>
              <a:rPr lang="nl-NL" dirty="0"/>
              <a:t> en </a:t>
            </a:r>
            <a:r>
              <a:rPr lang="nl-NL" dirty="0" err="1"/>
              <a:t>SDK's</a:t>
            </a:r>
            <a:r>
              <a:rPr lang="nl-NL" dirty="0"/>
              <a:t> te genereren voor een gestroomlijnde ontwikkeling.</a:t>
            </a:r>
            <a:endParaRPr lang="en-BE" dirty="0"/>
          </a:p>
        </p:txBody>
      </p:sp>
      <p:sp>
        <p:nvSpPr>
          <p:cNvPr id="6" name="Slide Number Placeholder 5">
            <a:extLst>
              <a:ext uri="{FF2B5EF4-FFF2-40B4-BE49-F238E27FC236}">
                <a16:creationId xmlns:a16="http://schemas.microsoft.com/office/drawing/2014/main" id="{C4A8F222-FB70-CD40-E553-B58E2814D00F}"/>
              </a:ext>
            </a:extLst>
          </p:cNvPr>
          <p:cNvSpPr>
            <a:spLocks noGrp="1"/>
          </p:cNvSpPr>
          <p:nvPr>
            <p:ph type="sldNum" sz="quarter" idx="12"/>
          </p:nvPr>
        </p:nvSpPr>
        <p:spPr/>
        <p:txBody>
          <a:bodyPr/>
          <a:lstStyle/>
          <a:p>
            <a:fld id="{068D24A2-3BA0-CE47-9626-802FA61C0AE5}" type="slidenum">
              <a:rPr lang="nl-BE" smtClean="0"/>
              <a:t>17</a:t>
            </a:fld>
            <a:endParaRPr lang="nl-BE" dirty="0"/>
          </a:p>
        </p:txBody>
      </p:sp>
    </p:spTree>
    <p:extLst>
      <p:ext uri="{BB962C8B-B14F-4D97-AF65-F5344CB8AC3E}">
        <p14:creationId xmlns:p14="http://schemas.microsoft.com/office/powerpoint/2010/main" val="2928815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7B86-7DC0-1E26-876F-843146AC5703}"/>
              </a:ext>
            </a:extLst>
          </p:cNvPr>
          <p:cNvSpPr>
            <a:spLocks noGrp="1"/>
          </p:cNvSpPr>
          <p:nvPr>
            <p:ph type="title"/>
          </p:nvPr>
        </p:nvSpPr>
        <p:spPr/>
        <p:txBody>
          <a:bodyPr/>
          <a:lstStyle/>
          <a:p>
            <a:r>
              <a:rPr lang="fr-BE" dirty="0"/>
              <a:t>Het </a:t>
            </a:r>
            <a:r>
              <a:rPr lang="fr-BE" dirty="0" err="1"/>
              <a:t>Identificeren</a:t>
            </a:r>
            <a:r>
              <a:rPr lang="fr-BE" dirty="0"/>
              <a:t> van </a:t>
            </a:r>
            <a:r>
              <a:rPr lang="fr-BE" dirty="0" err="1"/>
              <a:t>Resources</a:t>
            </a:r>
            <a:r>
              <a:rPr lang="fr-BE" dirty="0"/>
              <a:t> </a:t>
            </a:r>
            <a:endParaRPr lang="en-BE" dirty="0"/>
          </a:p>
        </p:txBody>
      </p:sp>
      <p:sp>
        <p:nvSpPr>
          <p:cNvPr id="3" name="Content Placeholder 2">
            <a:extLst>
              <a:ext uri="{FF2B5EF4-FFF2-40B4-BE49-F238E27FC236}">
                <a16:creationId xmlns:a16="http://schemas.microsoft.com/office/drawing/2014/main" id="{F00C58F4-8092-268F-225A-54EFB13A3A73}"/>
              </a:ext>
            </a:extLst>
          </p:cNvPr>
          <p:cNvSpPr>
            <a:spLocks noGrp="1"/>
          </p:cNvSpPr>
          <p:nvPr>
            <p:ph idx="1"/>
          </p:nvPr>
        </p:nvSpPr>
        <p:spPr/>
        <p:txBody>
          <a:bodyPr/>
          <a:lstStyle/>
          <a:p>
            <a:r>
              <a:rPr lang="nl-NL" b="1" dirty="0"/>
              <a:t>Definitie van Resources</a:t>
            </a:r>
            <a:r>
              <a:rPr lang="nl-NL" dirty="0"/>
              <a:t>: Een resource is een verzameling data, zoals een collectie </a:t>
            </a:r>
            <a:r>
              <a:rPr lang="nl-NL" dirty="0" err="1"/>
              <a:t>posts</a:t>
            </a:r>
            <a:r>
              <a:rPr lang="nl-NL" dirty="0"/>
              <a:t> of gebruikers.</a:t>
            </a:r>
          </a:p>
          <a:p>
            <a:r>
              <a:rPr lang="nl-NL" b="1" dirty="0"/>
              <a:t>Resource Identificatie</a:t>
            </a:r>
            <a:r>
              <a:rPr lang="nl-NL" dirty="0"/>
              <a:t>: Elke resource wordt geïdentificeerd door een unieke URL.</a:t>
            </a:r>
          </a:p>
          <a:p>
            <a:r>
              <a:rPr lang="nl-NL" b="1" dirty="0"/>
              <a:t>Server-Client Communicatie</a:t>
            </a:r>
            <a:r>
              <a:rPr lang="nl-NL" dirty="0"/>
              <a:t>: De client vraagt een resource op via de URL, en de server stuurt een representatie van de resource terug.</a:t>
            </a:r>
            <a:endParaRPr lang="en-BE" dirty="0"/>
          </a:p>
        </p:txBody>
      </p:sp>
      <p:sp>
        <p:nvSpPr>
          <p:cNvPr id="6" name="Slide Number Placeholder 5">
            <a:extLst>
              <a:ext uri="{FF2B5EF4-FFF2-40B4-BE49-F238E27FC236}">
                <a16:creationId xmlns:a16="http://schemas.microsoft.com/office/drawing/2014/main" id="{553CAEFB-D8BE-F2AB-0822-6DDFE753C0D0}"/>
              </a:ext>
            </a:extLst>
          </p:cNvPr>
          <p:cNvSpPr>
            <a:spLocks noGrp="1"/>
          </p:cNvSpPr>
          <p:nvPr>
            <p:ph type="sldNum" sz="quarter" idx="12"/>
          </p:nvPr>
        </p:nvSpPr>
        <p:spPr/>
        <p:txBody>
          <a:bodyPr/>
          <a:lstStyle/>
          <a:p>
            <a:fld id="{068D24A2-3BA0-CE47-9626-802FA61C0AE5}" type="slidenum">
              <a:rPr lang="nl-BE" smtClean="0"/>
              <a:t>18</a:t>
            </a:fld>
            <a:endParaRPr lang="nl-BE" dirty="0"/>
          </a:p>
        </p:txBody>
      </p:sp>
    </p:spTree>
    <p:extLst>
      <p:ext uri="{BB962C8B-B14F-4D97-AF65-F5344CB8AC3E}">
        <p14:creationId xmlns:p14="http://schemas.microsoft.com/office/powerpoint/2010/main" val="276692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28C3-E54D-0E2E-0613-AEAA2E3051B7}"/>
              </a:ext>
            </a:extLst>
          </p:cNvPr>
          <p:cNvSpPr>
            <a:spLocks noGrp="1"/>
          </p:cNvSpPr>
          <p:nvPr>
            <p:ph type="title"/>
          </p:nvPr>
        </p:nvSpPr>
        <p:spPr/>
        <p:txBody>
          <a:bodyPr/>
          <a:lstStyle/>
          <a:p>
            <a:r>
              <a:rPr lang="fr-FR" dirty="0"/>
              <a:t>Scope en </a:t>
            </a:r>
            <a:r>
              <a:rPr lang="fr-FR" dirty="0" err="1"/>
              <a:t>Relaties</a:t>
            </a:r>
            <a:r>
              <a:rPr lang="fr-FR" dirty="0"/>
              <a:t> </a:t>
            </a:r>
            <a:r>
              <a:rPr lang="fr-FR" dirty="0" err="1"/>
              <a:t>Tussen</a:t>
            </a:r>
            <a:r>
              <a:rPr lang="fr-FR" dirty="0"/>
              <a:t> </a:t>
            </a:r>
            <a:r>
              <a:rPr lang="fr-FR" dirty="0" err="1"/>
              <a:t>Resources</a:t>
            </a:r>
            <a:endParaRPr lang="en-BE" dirty="0"/>
          </a:p>
        </p:txBody>
      </p:sp>
      <p:sp>
        <p:nvSpPr>
          <p:cNvPr id="3" name="Content Placeholder 2">
            <a:extLst>
              <a:ext uri="{FF2B5EF4-FFF2-40B4-BE49-F238E27FC236}">
                <a16:creationId xmlns:a16="http://schemas.microsoft.com/office/drawing/2014/main" id="{0FAD53A6-50FD-084A-D16F-4AB818F3A71D}"/>
              </a:ext>
            </a:extLst>
          </p:cNvPr>
          <p:cNvSpPr>
            <a:spLocks noGrp="1"/>
          </p:cNvSpPr>
          <p:nvPr>
            <p:ph idx="1"/>
          </p:nvPr>
        </p:nvSpPr>
        <p:spPr/>
        <p:txBody>
          <a:bodyPr/>
          <a:lstStyle/>
          <a:p>
            <a:r>
              <a:rPr lang="nl-NL" b="1" dirty="0"/>
              <a:t>Scope van het Domein</a:t>
            </a:r>
            <a:r>
              <a:rPr lang="nl-NL" dirty="0"/>
              <a:t>: Identificeer de reikwijdte van de resources binnen het domein.</a:t>
            </a:r>
          </a:p>
          <a:p>
            <a:r>
              <a:rPr lang="nl-NL" b="1" dirty="0"/>
              <a:t>Relaties Tussen Resources</a:t>
            </a:r>
            <a:r>
              <a:rPr lang="nl-NL" dirty="0"/>
              <a:t>: Bijvoorbeeld, in een blogsysteem hebben </a:t>
            </a:r>
            <a:r>
              <a:rPr lang="nl-NL" dirty="0" err="1"/>
              <a:t>posts</a:t>
            </a:r>
            <a:r>
              <a:rPr lang="nl-NL" dirty="0"/>
              <a:t> een relatie met </a:t>
            </a:r>
            <a:r>
              <a:rPr lang="nl-NL" dirty="0" err="1"/>
              <a:t>comments</a:t>
            </a:r>
            <a:r>
              <a:rPr lang="nl-NL" dirty="0"/>
              <a:t>.</a:t>
            </a:r>
          </a:p>
          <a:p>
            <a:r>
              <a:rPr lang="nl-NL" b="1" dirty="0"/>
              <a:t>Evolutie van de API</a:t>
            </a:r>
            <a:r>
              <a:rPr lang="nl-NL" dirty="0"/>
              <a:t>: De scope en relaties kunnen in de loop van de tijd veranderen; nieuwe resources kunnen worden toegevoegd of bestaande verwijderd.</a:t>
            </a:r>
            <a:endParaRPr lang="en-BE" dirty="0"/>
          </a:p>
        </p:txBody>
      </p:sp>
      <p:sp>
        <p:nvSpPr>
          <p:cNvPr id="6" name="Slide Number Placeholder 5">
            <a:extLst>
              <a:ext uri="{FF2B5EF4-FFF2-40B4-BE49-F238E27FC236}">
                <a16:creationId xmlns:a16="http://schemas.microsoft.com/office/drawing/2014/main" id="{DBEC9BC2-6F80-B774-9789-C2EBE8047FCD}"/>
              </a:ext>
            </a:extLst>
          </p:cNvPr>
          <p:cNvSpPr>
            <a:spLocks noGrp="1"/>
          </p:cNvSpPr>
          <p:nvPr>
            <p:ph type="sldNum" sz="quarter" idx="12"/>
          </p:nvPr>
        </p:nvSpPr>
        <p:spPr/>
        <p:txBody>
          <a:bodyPr/>
          <a:lstStyle/>
          <a:p>
            <a:fld id="{068D24A2-3BA0-CE47-9626-802FA61C0AE5}" type="slidenum">
              <a:rPr lang="nl-BE" smtClean="0"/>
              <a:t>19</a:t>
            </a:fld>
            <a:endParaRPr lang="nl-BE" dirty="0"/>
          </a:p>
        </p:txBody>
      </p:sp>
    </p:spTree>
    <p:extLst>
      <p:ext uri="{BB962C8B-B14F-4D97-AF65-F5344CB8AC3E}">
        <p14:creationId xmlns:p14="http://schemas.microsoft.com/office/powerpoint/2010/main" val="2832560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959B1-3923-4945-A1AB-86C646A4550E}"/>
              </a:ext>
            </a:extLst>
          </p:cNvPr>
          <p:cNvSpPr>
            <a:spLocks noGrp="1"/>
          </p:cNvSpPr>
          <p:nvPr>
            <p:ph type="title"/>
          </p:nvPr>
        </p:nvSpPr>
        <p:spPr/>
        <p:txBody>
          <a:bodyPr/>
          <a:lstStyle/>
          <a:p>
            <a:r>
              <a:rPr lang="nl-NL" dirty="0"/>
              <a:t>Wat is een Web API?</a:t>
            </a:r>
            <a:endParaRPr lang="nl-BE" dirty="0"/>
          </a:p>
        </p:txBody>
      </p:sp>
      <p:sp>
        <p:nvSpPr>
          <p:cNvPr id="3" name="Tijdelijke aanduiding voor inhoud 2">
            <a:extLst>
              <a:ext uri="{FF2B5EF4-FFF2-40B4-BE49-F238E27FC236}">
                <a16:creationId xmlns:a16="http://schemas.microsoft.com/office/drawing/2014/main" id="{4ECABE3C-BC33-8245-822C-EE2D7505A266}"/>
              </a:ext>
            </a:extLst>
          </p:cNvPr>
          <p:cNvSpPr>
            <a:spLocks noGrp="1"/>
          </p:cNvSpPr>
          <p:nvPr>
            <p:ph idx="1"/>
          </p:nvPr>
        </p:nvSpPr>
        <p:spPr/>
        <p:txBody>
          <a:bodyPr>
            <a:normAutofit lnSpcReduction="10000"/>
          </a:bodyPr>
          <a:lstStyle/>
          <a:p>
            <a:r>
              <a:rPr lang="nl-NL" b="1" dirty="0"/>
              <a:t>Definitie:</a:t>
            </a:r>
            <a:r>
              <a:rPr lang="nl-NL" dirty="0"/>
              <a:t> Een Web API (Application Programming Interface) is een set programmeerinterfaces voor </a:t>
            </a:r>
            <a:r>
              <a:rPr lang="nl-NL" dirty="0" err="1"/>
              <a:t>webtoepassingen</a:t>
            </a:r>
            <a:r>
              <a:rPr lang="nl-NL" dirty="0"/>
              <a:t>.</a:t>
            </a:r>
          </a:p>
          <a:p>
            <a:r>
              <a:rPr lang="nl-NL" b="1" dirty="0"/>
              <a:t>Voorbeeld:</a:t>
            </a:r>
            <a:r>
              <a:rPr lang="nl-NL" dirty="0"/>
              <a:t> Bij het boeken van een vlucht stuurt de browser een verzoek naar de server van de luchtvaartmaatschappij via een Web API om toegang te krijgen tot hun database.</a:t>
            </a:r>
          </a:p>
          <a:p>
            <a:r>
              <a:rPr lang="nl-NL" b="1" dirty="0"/>
              <a:t>Geschiedenis:</a:t>
            </a:r>
            <a:r>
              <a:rPr lang="nl-NL" dirty="0"/>
              <a:t> Organisaties bieden al decennia </a:t>
            </a:r>
            <a:r>
              <a:rPr lang="nl-NL" dirty="0" err="1"/>
              <a:t>API's</a:t>
            </a:r>
            <a:r>
              <a:rPr lang="nl-NL" dirty="0"/>
              <a:t> aan; met de komst van het web ontstond de behoefte aan communicatie tussen server en client.</a:t>
            </a:r>
            <a:endParaRPr lang="nl-BE" dirty="0"/>
          </a:p>
        </p:txBody>
      </p:sp>
      <p:sp>
        <p:nvSpPr>
          <p:cNvPr id="6" name="Tijdelijke aanduiding voor dianummer 5">
            <a:extLst>
              <a:ext uri="{FF2B5EF4-FFF2-40B4-BE49-F238E27FC236}">
                <a16:creationId xmlns:a16="http://schemas.microsoft.com/office/drawing/2014/main" id="{E76DC167-9FA6-7C46-A3CE-38A1215F39A7}"/>
              </a:ext>
            </a:extLst>
          </p:cNvPr>
          <p:cNvSpPr>
            <a:spLocks noGrp="1"/>
          </p:cNvSpPr>
          <p:nvPr>
            <p:ph type="sldNum" sz="quarter" idx="12"/>
          </p:nvPr>
        </p:nvSpPr>
        <p:spPr/>
        <p:txBody>
          <a:bodyPr/>
          <a:lstStyle/>
          <a:p>
            <a:fld id="{068D24A2-3BA0-CE47-9626-802FA61C0AE5}" type="slidenum">
              <a:rPr lang="nl-BE" smtClean="0"/>
              <a:t>2</a:t>
            </a:fld>
            <a:endParaRPr lang="nl-BE" dirty="0"/>
          </a:p>
        </p:txBody>
      </p:sp>
    </p:spTree>
    <p:extLst>
      <p:ext uri="{BB962C8B-B14F-4D97-AF65-F5344CB8AC3E}">
        <p14:creationId xmlns:p14="http://schemas.microsoft.com/office/powerpoint/2010/main" val="1663148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629F-C9A0-D4E4-B0FB-8F60ADA86D30}"/>
              </a:ext>
            </a:extLst>
          </p:cNvPr>
          <p:cNvSpPr>
            <a:spLocks noGrp="1"/>
          </p:cNvSpPr>
          <p:nvPr>
            <p:ph type="title"/>
          </p:nvPr>
        </p:nvSpPr>
        <p:spPr/>
        <p:txBody>
          <a:bodyPr/>
          <a:lstStyle/>
          <a:p>
            <a:r>
              <a:rPr lang="nl-NL" dirty="0"/>
              <a:t>Voorbeeld: Resources in een Blogsysteem</a:t>
            </a:r>
            <a:endParaRPr lang="en-BE" dirty="0"/>
          </a:p>
        </p:txBody>
      </p:sp>
      <p:sp>
        <p:nvSpPr>
          <p:cNvPr id="3" name="Content Placeholder 2">
            <a:extLst>
              <a:ext uri="{FF2B5EF4-FFF2-40B4-BE49-F238E27FC236}">
                <a16:creationId xmlns:a16="http://schemas.microsoft.com/office/drawing/2014/main" id="{166F6BC1-5D06-5D66-06FE-9D014905C220}"/>
              </a:ext>
            </a:extLst>
          </p:cNvPr>
          <p:cNvSpPr>
            <a:spLocks noGrp="1"/>
          </p:cNvSpPr>
          <p:nvPr>
            <p:ph idx="1"/>
          </p:nvPr>
        </p:nvSpPr>
        <p:spPr/>
        <p:txBody>
          <a:bodyPr>
            <a:normAutofit fontScale="92500" lnSpcReduction="10000"/>
          </a:bodyPr>
          <a:lstStyle/>
          <a:p>
            <a:r>
              <a:rPr lang="nl-NL" b="1" dirty="0"/>
              <a:t>Geïdentificeerde Resources:</a:t>
            </a:r>
          </a:p>
          <a:p>
            <a:pPr lvl="1"/>
            <a:r>
              <a:rPr lang="nl-NL" b="1" dirty="0" err="1"/>
              <a:t>Posts</a:t>
            </a:r>
            <a:r>
              <a:rPr lang="nl-NL" dirty="0"/>
              <a:t>: Met eigenschappen zoals titel, inhoud, en publicatiedatum.</a:t>
            </a:r>
          </a:p>
          <a:p>
            <a:pPr lvl="1"/>
            <a:r>
              <a:rPr lang="nl-NL" b="1" dirty="0"/>
              <a:t>Categorieën</a:t>
            </a:r>
            <a:r>
              <a:rPr lang="nl-NL" dirty="0"/>
              <a:t>: Voor het organiseren van </a:t>
            </a:r>
            <a:r>
              <a:rPr lang="nl-NL" dirty="0" err="1"/>
              <a:t>posts</a:t>
            </a:r>
            <a:r>
              <a:rPr lang="nl-NL" dirty="0"/>
              <a:t>.</a:t>
            </a:r>
          </a:p>
          <a:p>
            <a:pPr lvl="1"/>
            <a:r>
              <a:rPr lang="nl-NL" b="1" dirty="0" err="1"/>
              <a:t>Comments</a:t>
            </a:r>
            <a:r>
              <a:rPr lang="nl-NL" dirty="0"/>
              <a:t>: Met eigenschappen zoals inhoud en publicatiedatum.</a:t>
            </a:r>
          </a:p>
          <a:p>
            <a:pPr lvl="1"/>
            <a:r>
              <a:rPr lang="nl-NL" b="1" dirty="0"/>
              <a:t>Gebruikers</a:t>
            </a:r>
            <a:r>
              <a:rPr lang="nl-NL" dirty="0"/>
              <a:t>: Met naam en e-mailadres.</a:t>
            </a:r>
          </a:p>
          <a:p>
            <a:pPr lvl="1"/>
            <a:r>
              <a:rPr lang="nl-NL" b="1" dirty="0"/>
              <a:t>Tags</a:t>
            </a:r>
            <a:r>
              <a:rPr lang="nl-NL" dirty="0"/>
              <a:t>: Voor het categoriseren van </a:t>
            </a:r>
            <a:r>
              <a:rPr lang="nl-NL" dirty="0" err="1"/>
              <a:t>posts</a:t>
            </a:r>
            <a:r>
              <a:rPr lang="nl-NL" dirty="0"/>
              <a:t>.</a:t>
            </a:r>
          </a:p>
          <a:p>
            <a:r>
              <a:rPr lang="nl-NL" b="1" dirty="0"/>
              <a:t>Ontwikkeling van Eigenschappen</a:t>
            </a:r>
            <a:r>
              <a:rPr lang="nl-NL" dirty="0"/>
              <a:t>: Meer eigenschappen kunnen worden toegevoegd tijdens de ontwikkeling.</a:t>
            </a:r>
            <a:endParaRPr lang="en-BE" dirty="0"/>
          </a:p>
        </p:txBody>
      </p:sp>
      <p:sp>
        <p:nvSpPr>
          <p:cNvPr id="6" name="Slide Number Placeholder 5">
            <a:extLst>
              <a:ext uri="{FF2B5EF4-FFF2-40B4-BE49-F238E27FC236}">
                <a16:creationId xmlns:a16="http://schemas.microsoft.com/office/drawing/2014/main" id="{5242BAB5-4E86-70CB-6C56-4DB02C535321}"/>
              </a:ext>
            </a:extLst>
          </p:cNvPr>
          <p:cNvSpPr>
            <a:spLocks noGrp="1"/>
          </p:cNvSpPr>
          <p:nvPr>
            <p:ph type="sldNum" sz="quarter" idx="12"/>
          </p:nvPr>
        </p:nvSpPr>
        <p:spPr/>
        <p:txBody>
          <a:bodyPr/>
          <a:lstStyle/>
          <a:p>
            <a:fld id="{068D24A2-3BA0-CE47-9626-802FA61C0AE5}" type="slidenum">
              <a:rPr lang="nl-BE" smtClean="0"/>
              <a:t>20</a:t>
            </a:fld>
            <a:endParaRPr lang="nl-BE" dirty="0"/>
          </a:p>
        </p:txBody>
      </p:sp>
    </p:spTree>
    <p:extLst>
      <p:ext uri="{BB962C8B-B14F-4D97-AF65-F5344CB8AC3E}">
        <p14:creationId xmlns:p14="http://schemas.microsoft.com/office/powerpoint/2010/main" val="412211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5308-7B2E-4041-966B-43252C789922}"/>
              </a:ext>
            </a:extLst>
          </p:cNvPr>
          <p:cNvSpPr>
            <a:spLocks noGrp="1"/>
          </p:cNvSpPr>
          <p:nvPr>
            <p:ph type="title"/>
          </p:nvPr>
        </p:nvSpPr>
        <p:spPr/>
        <p:txBody>
          <a:bodyPr/>
          <a:lstStyle/>
          <a:p>
            <a:r>
              <a:rPr lang="fr-BE" dirty="0" err="1"/>
              <a:t>Relaties</a:t>
            </a:r>
            <a:r>
              <a:rPr lang="fr-BE" dirty="0"/>
              <a:t> </a:t>
            </a:r>
            <a:r>
              <a:rPr lang="fr-BE" dirty="0" err="1"/>
              <a:t>tussen</a:t>
            </a:r>
            <a:r>
              <a:rPr lang="fr-BE" dirty="0"/>
              <a:t> </a:t>
            </a:r>
            <a:r>
              <a:rPr lang="fr-BE" dirty="0" err="1"/>
              <a:t>Resources</a:t>
            </a:r>
            <a:r>
              <a:rPr lang="fr-BE" dirty="0"/>
              <a:t> </a:t>
            </a:r>
            <a:endParaRPr lang="en-BE" dirty="0"/>
          </a:p>
        </p:txBody>
      </p:sp>
      <p:sp>
        <p:nvSpPr>
          <p:cNvPr id="3" name="Content Placeholder 2">
            <a:extLst>
              <a:ext uri="{FF2B5EF4-FFF2-40B4-BE49-F238E27FC236}">
                <a16:creationId xmlns:a16="http://schemas.microsoft.com/office/drawing/2014/main" id="{E68AF10B-DBF6-965E-D211-66842B03E0A6}"/>
              </a:ext>
            </a:extLst>
          </p:cNvPr>
          <p:cNvSpPr>
            <a:spLocks noGrp="1"/>
          </p:cNvSpPr>
          <p:nvPr>
            <p:ph idx="1"/>
          </p:nvPr>
        </p:nvSpPr>
        <p:spPr/>
        <p:txBody>
          <a:bodyPr>
            <a:normAutofit fontScale="92500" lnSpcReduction="20000"/>
          </a:bodyPr>
          <a:lstStyle/>
          <a:p>
            <a:r>
              <a:rPr lang="nl-NL" b="1" dirty="0"/>
              <a:t>Definitie van Relaties:</a:t>
            </a:r>
          </a:p>
          <a:p>
            <a:pPr lvl="1"/>
            <a:r>
              <a:rPr lang="nl-NL" b="1" dirty="0"/>
              <a:t>Onafhankelijke Resource: </a:t>
            </a:r>
            <a:r>
              <a:rPr lang="nl-NL" dirty="0"/>
              <a:t>Kan zelfstandig bestaan (bijv. een post).</a:t>
            </a:r>
          </a:p>
          <a:p>
            <a:pPr lvl="1"/>
            <a:r>
              <a:rPr lang="nl-NL" b="1" dirty="0"/>
              <a:t>Afhankelijke Resource: </a:t>
            </a:r>
            <a:r>
              <a:rPr lang="nl-NL" dirty="0"/>
              <a:t>Heeft een andere resource nodig om te bestaan (bijv. een </a:t>
            </a:r>
            <a:r>
              <a:rPr lang="nl-NL" dirty="0" err="1"/>
              <a:t>comment</a:t>
            </a:r>
            <a:r>
              <a:rPr lang="nl-NL" dirty="0"/>
              <a:t> die een post nodig heeft).</a:t>
            </a:r>
          </a:p>
          <a:p>
            <a:r>
              <a:rPr lang="nl-NL" b="1" dirty="0"/>
              <a:t>Belangrijke Begrippen:</a:t>
            </a:r>
          </a:p>
          <a:p>
            <a:pPr lvl="1"/>
            <a:r>
              <a:rPr lang="nl-NL" b="1" dirty="0" err="1"/>
              <a:t>Principal</a:t>
            </a:r>
            <a:r>
              <a:rPr lang="nl-NL" b="1" dirty="0"/>
              <a:t> </a:t>
            </a:r>
            <a:r>
              <a:rPr lang="nl-NL" b="1" dirty="0" err="1"/>
              <a:t>Key</a:t>
            </a:r>
            <a:r>
              <a:rPr lang="nl-NL" b="1" dirty="0"/>
              <a:t> (Primaire Sleutel): </a:t>
            </a:r>
            <a:r>
              <a:rPr lang="nl-NL" dirty="0"/>
              <a:t>Unieke identificatie van een resource (bijv. </a:t>
            </a:r>
            <a:r>
              <a:rPr lang="nl-NL" dirty="0" err="1"/>
              <a:t>PostId</a:t>
            </a:r>
            <a:r>
              <a:rPr lang="nl-NL" dirty="0"/>
              <a:t>).</a:t>
            </a:r>
          </a:p>
          <a:p>
            <a:pPr lvl="1"/>
            <a:r>
              <a:rPr lang="nl-NL" b="1" dirty="0" err="1"/>
              <a:t>Foreign</a:t>
            </a:r>
            <a:r>
              <a:rPr lang="nl-NL" b="1" dirty="0"/>
              <a:t> </a:t>
            </a:r>
            <a:r>
              <a:rPr lang="nl-NL" b="1" dirty="0" err="1"/>
              <a:t>Key</a:t>
            </a:r>
            <a:r>
              <a:rPr lang="nl-NL" b="1" dirty="0"/>
              <a:t>: </a:t>
            </a:r>
            <a:r>
              <a:rPr lang="nl-NL" dirty="0"/>
              <a:t>Verwijst naar de primaire sleutel van een andere resource (bijv. </a:t>
            </a:r>
            <a:r>
              <a:rPr lang="nl-NL" dirty="0" err="1"/>
              <a:t>Comment</a:t>
            </a:r>
            <a:r>
              <a:rPr lang="nl-NL" dirty="0"/>
              <a:t> heeft een </a:t>
            </a:r>
            <a:r>
              <a:rPr lang="nl-NL" dirty="0" err="1"/>
              <a:t>PostId</a:t>
            </a:r>
            <a:r>
              <a:rPr lang="nl-NL" dirty="0"/>
              <a:t>).</a:t>
            </a:r>
            <a:endParaRPr lang="en-BE" dirty="0"/>
          </a:p>
        </p:txBody>
      </p:sp>
      <p:sp>
        <p:nvSpPr>
          <p:cNvPr id="6" name="Slide Number Placeholder 5">
            <a:extLst>
              <a:ext uri="{FF2B5EF4-FFF2-40B4-BE49-F238E27FC236}">
                <a16:creationId xmlns:a16="http://schemas.microsoft.com/office/drawing/2014/main" id="{F72BD3C1-331C-6B10-D91C-C8F93822AB43}"/>
              </a:ext>
            </a:extLst>
          </p:cNvPr>
          <p:cNvSpPr>
            <a:spLocks noGrp="1"/>
          </p:cNvSpPr>
          <p:nvPr>
            <p:ph type="sldNum" sz="quarter" idx="12"/>
          </p:nvPr>
        </p:nvSpPr>
        <p:spPr/>
        <p:txBody>
          <a:bodyPr/>
          <a:lstStyle/>
          <a:p>
            <a:fld id="{068D24A2-3BA0-CE47-9626-802FA61C0AE5}" type="slidenum">
              <a:rPr lang="nl-BE" smtClean="0"/>
              <a:t>21</a:t>
            </a:fld>
            <a:endParaRPr lang="nl-BE" dirty="0"/>
          </a:p>
        </p:txBody>
      </p:sp>
    </p:spTree>
    <p:extLst>
      <p:ext uri="{BB962C8B-B14F-4D97-AF65-F5344CB8AC3E}">
        <p14:creationId xmlns:p14="http://schemas.microsoft.com/office/powerpoint/2010/main" val="202966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64B8-DC9C-8D45-3871-F1A877CEF04F}"/>
              </a:ext>
            </a:extLst>
          </p:cNvPr>
          <p:cNvSpPr>
            <a:spLocks noGrp="1"/>
          </p:cNvSpPr>
          <p:nvPr>
            <p:ph type="title"/>
          </p:nvPr>
        </p:nvSpPr>
        <p:spPr/>
        <p:txBody>
          <a:bodyPr/>
          <a:lstStyle/>
          <a:p>
            <a:r>
              <a:rPr lang="fr-BE" dirty="0" err="1"/>
              <a:t>Soorten</a:t>
            </a:r>
            <a:r>
              <a:rPr lang="fr-BE" dirty="0"/>
              <a:t> </a:t>
            </a:r>
            <a:r>
              <a:rPr lang="fr-BE" dirty="0" err="1"/>
              <a:t>Relaties</a:t>
            </a:r>
            <a:r>
              <a:rPr lang="fr-BE" dirty="0"/>
              <a:t> </a:t>
            </a:r>
            <a:r>
              <a:rPr lang="fr-BE" dirty="0" err="1"/>
              <a:t>tussen</a:t>
            </a:r>
            <a:r>
              <a:rPr lang="fr-BE" dirty="0"/>
              <a:t> </a:t>
            </a:r>
            <a:r>
              <a:rPr lang="fr-BE" dirty="0" err="1"/>
              <a:t>Resources</a:t>
            </a:r>
            <a:endParaRPr lang="en-BE" dirty="0"/>
          </a:p>
        </p:txBody>
      </p:sp>
      <p:sp>
        <p:nvSpPr>
          <p:cNvPr id="3" name="Content Placeholder 2">
            <a:extLst>
              <a:ext uri="{FF2B5EF4-FFF2-40B4-BE49-F238E27FC236}">
                <a16:creationId xmlns:a16="http://schemas.microsoft.com/office/drawing/2014/main" id="{805FA408-4F76-A0F9-F46F-EC90DA934E02}"/>
              </a:ext>
            </a:extLst>
          </p:cNvPr>
          <p:cNvSpPr>
            <a:spLocks noGrp="1"/>
          </p:cNvSpPr>
          <p:nvPr>
            <p:ph idx="1"/>
          </p:nvPr>
        </p:nvSpPr>
        <p:spPr/>
        <p:txBody>
          <a:bodyPr>
            <a:normAutofit fontScale="77500" lnSpcReduction="20000"/>
          </a:bodyPr>
          <a:lstStyle/>
          <a:p>
            <a:r>
              <a:rPr lang="nl-NL" b="1" dirty="0" err="1"/>
              <a:t>One-to-Many</a:t>
            </a:r>
            <a:r>
              <a:rPr lang="nl-NL" b="1" dirty="0"/>
              <a:t>:</a:t>
            </a:r>
          </a:p>
          <a:p>
            <a:pPr lvl="1"/>
            <a:r>
              <a:rPr lang="nl-NL" b="1" dirty="0"/>
              <a:t>Voorbeeld:</a:t>
            </a:r>
            <a:r>
              <a:rPr lang="nl-NL" dirty="0"/>
              <a:t> Een gebruiker heeft veel </a:t>
            </a:r>
            <a:r>
              <a:rPr lang="nl-NL" dirty="0" err="1"/>
              <a:t>posts</a:t>
            </a:r>
            <a:r>
              <a:rPr lang="nl-NL" dirty="0"/>
              <a:t>, maar een post heeft slechts één auteur.</a:t>
            </a:r>
          </a:p>
          <a:p>
            <a:pPr lvl="1"/>
            <a:r>
              <a:rPr lang="nl-NL" b="1" dirty="0"/>
              <a:t>Type:</a:t>
            </a:r>
            <a:r>
              <a:rPr lang="nl-NL" dirty="0"/>
              <a:t> Meest voorkomende type, ook wel ouder-kind relatie genoemd.</a:t>
            </a:r>
          </a:p>
          <a:p>
            <a:r>
              <a:rPr lang="nl-NL" b="1" dirty="0" err="1"/>
              <a:t>One-to-One</a:t>
            </a:r>
            <a:r>
              <a:rPr lang="nl-NL" b="1" dirty="0"/>
              <a:t>:</a:t>
            </a:r>
          </a:p>
          <a:p>
            <a:pPr lvl="1"/>
            <a:r>
              <a:rPr lang="nl-NL" b="1" dirty="0"/>
              <a:t>Voorbeeld</a:t>
            </a:r>
            <a:r>
              <a:rPr lang="nl-NL" dirty="0"/>
              <a:t>: Een post heeft één auteur; één huis heeft één adres.</a:t>
            </a:r>
          </a:p>
          <a:p>
            <a:pPr lvl="1"/>
            <a:r>
              <a:rPr lang="nl-NL" b="1" dirty="0"/>
              <a:t>Type</a:t>
            </a:r>
            <a:r>
              <a:rPr lang="nl-NL" dirty="0"/>
              <a:t>: Speciale vorm van </a:t>
            </a:r>
            <a:r>
              <a:rPr lang="nl-NL" dirty="0" err="1"/>
              <a:t>one-to-many</a:t>
            </a:r>
            <a:r>
              <a:rPr lang="nl-NL" dirty="0"/>
              <a:t>.</a:t>
            </a:r>
          </a:p>
          <a:p>
            <a:r>
              <a:rPr lang="nl-NL" b="1" dirty="0" err="1"/>
              <a:t>Many-to-Many</a:t>
            </a:r>
            <a:r>
              <a:rPr lang="nl-NL" b="1" dirty="0"/>
              <a:t>:</a:t>
            </a:r>
          </a:p>
          <a:p>
            <a:pPr lvl="1"/>
            <a:r>
              <a:rPr lang="nl-NL" b="1" dirty="0"/>
              <a:t>Voorbeeld</a:t>
            </a:r>
            <a:r>
              <a:rPr lang="nl-NL" dirty="0"/>
              <a:t>: Een blog heeft veel tags, en een tag hoort bij veel blogs.</a:t>
            </a:r>
          </a:p>
          <a:p>
            <a:pPr lvl="1"/>
            <a:r>
              <a:rPr lang="nl-NL" b="1" dirty="0"/>
              <a:t>Type</a:t>
            </a:r>
            <a:r>
              <a:rPr lang="nl-NL" dirty="0"/>
              <a:t>: Complexere relatie waarbij beide resources elkaar in veelvoud kunnen refereren.</a:t>
            </a:r>
            <a:endParaRPr lang="en-BE" dirty="0"/>
          </a:p>
        </p:txBody>
      </p:sp>
      <p:sp>
        <p:nvSpPr>
          <p:cNvPr id="6" name="Slide Number Placeholder 5">
            <a:extLst>
              <a:ext uri="{FF2B5EF4-FFF2-40B4-BE49-F238E27FC236}">
                <a16:creationId xmlns:a16="http://schemas.microsoft.com/office/drawing/2014/main" id="{BA44074D-C946-0162-815E-D26448405003}"/>
              </a:ext>
            </a:extLst>
          </p:cNvPr>
          <p:cNvSpPr>
            <a:spLocks noGrp="1"/>
          </p:cNvSpPr>
          <p:nvPr>
            <p:ph type="sldNum" sz="quarter" idx="12"/>
          </p:nvPr>
        </p:nvSpPr>
        <p:spPr/>
        <p:txBody>
          <a:bodyPr/>
          <a:lstStyle/>
          <a:p>
            <a:fld id="{068D24A2-3BA0-CE47-9626-802FA61C0AE5}" type="slidenum">
              <a:rPr lang="nl-BE" smtClean="0"/>
              <a:t>22</a:t>
            </a:fld>
            <a:endParaRPr lang="nl-BE" dirty="0"/>
          </a:p>
        </p:txBody>
      </p:sp>
    </p:spTree>
    <p:extLst>
      <p:ext uri="{BB962C8B-B14F-4D97-AF65-F5344CB8AC3E}">
        <p14:creationId xmlns:p14="http://schemas.microsoft.com/office/powerpoint/2010/main" val="3847880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867A-2DA0-252D-645D-7AD31C0FE67C}"/>
              </a:ext>
            </a:extLst>
          </p:cNvPr>
          <p:cNvSpPr>
            <a:spLocks noGrp="1"/>
          </p:cNvSpPr>
          <p:nvPr>
            <p:ph type="title"/>
          </p:nvPr>
        </p:nvSpPr>
        <p:spPr/>
        <p:txBody>
          <a:bodyPr/>
          <a:lstStyle/>
          <a:p>
            <a:r>
              <a:rPr lang="fr-BE" dirty="0" err="1"/>
              <a:t>Voorbeelden</a:t>
            </a:r>
            <a:r>
              <a:rPr lang="fr-BE" dirty="0"/>
              <a:t> van Resource </a:t>
            </a:r>
            <a:r>
              <a:rPr lang="fr-BE" dirty="0" err="1"/>
              <a:t>Relaties</a:t>
            </a:r>
            <a:endParaRPr lang="en-BE" dirty="0"/>
          </a:p>
        </p:txBody>
      </p:sp>
      <p:sp>
        <p:nvSpPr>
          <p:cNvPr id="3" name="Content Placeholder 2">
            <a:extLst>
              <a:ext uri="{FF2B5EF4-FFF2-40B4-BE49-F238E27FC236}">
                <a16:creationId xmlns:a16="http://schemas.microsoft.com/office/drawing/2014/main" id="{64C3C4AC-007D-9945-7D41-5C521914045F}"/>
              </a:ext>
            </a:extLst>
          </p:cNvPr>
          <p:cNvSpPr>
            <a:spLocks noGrp="1"/>
          </p:cNvSpPr>
          <p:nvPr>
            <p:ph idx="1"/>
          </p:nvPr>
        </p:nvSpPr>
        <p:spPr/>
        <p:txBody>
          <a:bodyPr>
            <a:normAutofit fontScale="92500" lnSpcReduction="10000"/>
          </a:bodyPr>
          <a:lstStyle/>
          <a:p>
            <a:r>
              <a:rPr lang="nl-NL" b="1" dirty="0" err="1"/>
              <a:t>Posts</a:t>
            </a:r>
            <a:r>
              <a:rPr lang="nl-NL" b="1" dirty="0"/>
              <a:t> en </a:t>
            </a:r>
            <a:r>
              <a:rPr lang="nl-NL" b="1" dirty="0" err="1"/>
              <a:t>Comments</a:t>
            </a:r>
            <a:r>
              <a:rPr lang="nl-NL" b="1" dirty="0"/>
              <a:t>:</a:t>
            </a:r>
          </a:p>
          <a:p>
            <a:pPr lvl="1"/>
            <a:r>
              <a:rPr lang="nl-NL" b="1" dirty="0" err="1"/>
              <a:t>One-to-Many</a:t>
            </a:r>
            <a:r>
              <a:rPr lang="nl-NL" b="1" dirty="0"/>
              <a:t>. </a:t>
            </a:r>
            <a:r>
              <a:rPr lang="nl-NL" dirty="0"/>
              <a:t>Een post heeft meerdere </a:t>
            </a:r>
            <a:r>
              <a:rPr lang="nl-NL" dirty="0" err="1"/>
              <a:t>comments</a:t>
            </a:r>
            <a:r>
              <a:rPr lang="nl-NL" dirty="0"/>
              <a:t>, maar elke </a:t>
            </a:r>
            <a:r>
              <a:rPr lang="nl-NL" dirty="0" err="1"/>
              <a:t>comment</a:t>
            </a:r>
            <a:r>
              <a:rPr lang="nl-NL" dirty="0"/>
              <a:t> hoort bij één post.</a:t>
            </a:r>
          </a:p>
          <a:p>
            <a:r>
              <a:rPr lang="nl-NL" b="1" dirty="0"/>
              <a:t>Gebruikers en Rollen:</a:t>
            </a:r>
          </a:p>
          <a:p>
            <a:pPr lvl="1"/>
            <a:r>
              <a:rPr lang="nl-NL" b="1" dirty="0" err="1"/>
              <a:t>Many-to-Many</a:t>
            </a:r>
            <a:r>
              <a:rPr lang="nl-NL" b="1" dirty="0"/>
              <a:t>.</a:t>
            </a:r>
            <a:r>
              <a:rPr lang="nl-NL" dirty="0"/>
              <a:t> Een gebruiker kan meerdere rollen hebben, en een rol kan aan meerdere gebruikers toegewezen zijn.</a:t>
            </a:r>
          </a:p>
          <a:p>
            <a:r>
              <a:rPr lang="nl-NL" b="1" dirty="0" err="1"/>
              <a:t>Posts</a:t>
            </a:r>
            <a:r>
              <a:rPr lang="nl-NL" b="1" dirty="0"/>
              <a:t> en Tags:</a:t>
            </a:r>
          </a:p>
          <a:p>
            <a:pPr lvl="1"/>
            <a:r>
              <a:rPr lang="nl-NL" b="1" dirty="0" err="1"/>
              <a:t>Many-to-Many</a:t>
            </a:r>
            <a:r>
              <a:rPr lang="nl-NL" b="1" dirty="0"/>
              <a:t>.</a:t>
            </a:r>
            <a:r>
              <a:rPr lang="nl-NL" dirty="0"/>
              <a:t> Een post kan meerdere tags hebben, en een tag kan aan meerdere </a:t>
            </a:r>
            <a:r>
              <a:rPr lang="nl-NL" dirty="0" err="1"/>
              <a:t>posts</a:t>
            </a:r>
            <a:r>
              <a:rPr lang="nl-NL" dirty="0"/>
              <a:t> verbonden zijn.</a:t>
            </a:r>
            <a:endParaRPr lang="en-BE" dirty="0"/>
          </a:p>
        </p:txBody>
      </p:sp>
      <p:sp>
        <p:nvSpPr>
          <p:cNvPr id="6" name="Slide Number Placeholder 5">
            <a:extLst>
              <a:ext uri="{FF2B5EF4-FFF2-40B4-BE49-F238E27FC236}">
                <a16:creationId xmlns:a16="http://schemas.microsoft.com/office/drawing/2014/main" id="{735A85C9-59FA-E192-37A8-C25A1DCB1FEF}"/>
              </a:ext>
            </a:extLst>
          </p:cNvPr>
          <p:cNvSpPr>
            <a:spLocks noGrp="1"/>
          </p:cNvSpPr>
          <p:nvPr>
            <p:ph type="sldNum" sz="quarter" idx="12"/>
          </p:nvPr>
        </p:nvSpPr>
        <p:spPr/>
        <p:txBody>
          <a:bodyPr/>
          <a:lstStyle/>
          <a:p>
            <a:fld id="{068D24A2-3BA0-CE47-9626-802FA61C0AE5}" type="slidenum">
              <a:rPr lang="nl-BE" smtClean="0"/>
              <a:t>23</a:t>
            </a:fld>
            <a:endParaRPr lang="nl-BE" dirty="0"/>
          </a:p>
        </p:txBody>
      </p:sp>
    </p:spTree>
    <p:extLst>
      <p:ext uri="{BB962C8B-B14F-4D97-AF65-F5344CB8AC3E}">
        <p14:creationId xmlns:p14="http://schemas.microsoft.com/office/powerpoint/2010/main" val="271613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BD77-3FB1-8759-0537-0D149269DF7C}"/>
              </a:ext>
            </a:extLst>
          </p:cNvPr>
          <p:cNvSpPr>
            <a:spLocks noGrp="1"/>
          </p:cNvSpPr>
          <p:nvPr>
            <p:ph type="title"/>
          </p:nvPr>
        </p:nvSpPr>
        <p:spPr/>
        <p:txBody>
          <a:bodyPr/>
          <a:lstStyle/>
          <a:p>
            <a:r>
              <a:rPr lang="nl-NL" dirty="0"/>
              <a:t>Het Identificeren van Operaties </a:t>
            </a:r>
            <a:endParaRPr lang="en-BE" dirty="0"/>
          </a:p>
        </p:txBody>
      </p:sp>
      <p:sp>
        <p:nvSpPr>
          <p:cNvPr id="3" name="Content Placeholder 2">
            <a:extLst>
              <a:ext uri="{FF2B5EF4-FFF2-40B4-BE49-F238E27FC236}">
                <a16:creationId xmlns:a16="http://schemas.microsoft.com/office/drawing/2014/main" id="{4124A9B9-9ADC-D5D4-A20E-9C4A3CAB9F47}"/>
              </a:ext>
            </a:extLst>
          </p:cNvPr>
          <p:cNvSpPr>
            <a:spLocks noGrp="1"/>
          </p:cNvSpPr>
          <p:nvPr>
            <p:ph idx="1"/>
          </p:nvPr>
        </p:nvSpPr>
        <p:spPr/>
        <p:txBody>
          <a:bodyPr/>
          <a:lstStyle/>
          <a:p>
            <a:r>
              <a:rPr lang="fr-BE" b="1" dirty="0" err="1"/>
              <a:t>Basisoperaties</a:t>
            </a:r>
            <a:r>
              <a:rPr lang="fr-BE" b="1" dirty="0"/>
              <a:t>: </a:t>
            </a:r>
            <a:r>
              <a:rPr lang="fr-BE" dirty="0"/>
              <a:t>Elke </a:t>
            </a:r>
            <a:r>
              <a:rPr lang="fr-BE" dirty="0" err="1"/>
              <a:t>resource</a:t>
            </a:r>
            <a:r>
              <a:rPr lang="fr-BE" dirty="0"/>
              <a:t> </a:t>
            </a:r>
            <a:r>
              <a:rPr lang="fr-BE" dirty="0" err="1"/>
              <a:t>heeft</a:t>
            </a:r>
            <a:r>
              <a:rPr lang="fr-BE" dirty="0"/>
              <a:t> </a:t>
            </a:r>
            <a:r>
              <a:rPr lang="fr-BE" dirty="0" err="1"/>
              <a:t>zijn</a:t>
            </a:r>
            <a:r>
              <a:rPr lang="fr-BE" dirty="0"/>
              <a:t> </a:t>
            </a:r>
            <a:r>
              <a:rPr lang="fr-BE" dirty="0" err="1"/>
              <a:t>eigen</a:t>
            </a:r>
            <a:r>
              <a:rPr lang="fr-BE" dirty="0"/>
              <a:t> CRUD-</a:t>
            </a:r>
            <a:r>
              <a:rPr lang="fr-BE" dirty="0" err="1"/>
              <a:t>operaties</a:t>
            </a:r>
            <a:r>
              <a:rPr lang="fr-BE" dirty="0"/>
              <a:t> (</a:t>
            </a:r>
            <a:r>
              <a:rPr lang="fr-BE" dirty="0" err="1"/>
              <a:t>Create</a:t>
            </a:r>
            <a:r>
              <a:rPr lang="fr-BE" dirty="0"/>
              <a:t>, Read, Update, </a:t>
            </a:r>
            <a:r>
              <a:rPr lang="fr-BE" dirty="0" err="1"/>
              <a:t>Delete</a:t>
            </a:r>
            <a:r>
              <a:rPr lang="fr-BE" dirty="0"/>
              <a:t>).</a:t>
            </a:r>
          </a:p>
          <a:p>
            <a:r>
              <a:rPr lang="fr-BE" b="1" dirty="0" err="1"/>
              <a:t>Uitbreiding</a:t>
            </a:r>
            <a:r>
              <a:rPr lang="fr-BE" b="1" dirty="0"/>
              <a:t> op CRUD: </a:t>
            </a:r>
            <a:r>
              <a:rPr lang="fr-BE" dirty="0" err="1"/>
              <a:t>Sommige</a:t>
            </a:r>
            <a:r>
              <a:rPr lang="fr-BE" dirty="0"/>
              <a:t> </a:t>
            </a:r>
            <a:r>
              <a:rPr lang="fr-BE" dirty="0" err="1"/>
              <a:t>resources</a:t>
            </a:r>
            <a:r>
              <a:rPr lang="fr-BE" dirty="0"/>
              <a:t> </a:t>
            </a:r>
            <a:r>
              <a:rPr lang="fr-BE" dirty="0" err="1"/>
              <a:t>hebben</a:t>
            </a:r>
            <a:r>
              <a:rPr lang="fr-BE" dirty="0"/>
              <a:t> extra </a:t>
            </a:r>
            <a:r>
              <a:rPr lang="fr-BE" dirty="0" err="1"/>
              <a:t>operaties</a:t>
            </a:r>
            <a:r>
              <a:rPr lang="fr-BE" dirty="0"/>
              <a:t>, </a:t>
            </a:r>
            <a:r>
              <a:rPr lang="fr-BE" dirty="0" err="1"/>
              <a:t>zoals</a:t>
            </a:r>
            <a:r>
              <a:rPr lang="fr-BE" dirty="0"/>
              <a:t> </a:t>
            </a:r>
            <a:r>
              <a:rPr lang="fr-BE" dirty="0" err="1"/>
              <a:t>publiceren</a:t>
            </a:r>
            <a:r>
              <a:rPr lang="fr-BE" dirty="0"/>
              <a:t> of </a:t>
            </a:r>
            <a:r>
              <a:rPr lang="fr-BE" dirty="0" err="1"/>
              <a:t>goedkeuren</a:t>
            </a:r>
            <a:r>
              <a:rPr lang="fr-BE" dirty="0"/>
              <a:t>.</a:t>
            </a:r>
          </a:p>
          <a:p>
            <a:r>
              <a:rPr lang="fr-BE" b="1" dirty="0" err="1"/>
              <a:t>Betrokkenheid</a:t>
            </a:r>
            <a:r>
              <a:rPr lang="fr-BE" b="1" dirty="0"/>
              <a:t> van </a:t>
            </a:r>
            <a:r>
              <a:rPr lang="fr-BE" b="1" dirty="0" err="1"/>
              <a:t>Domeinexperts</a:t>
            </a:r>
            <a:r>
              <a:rPr lang="fr-BE" b="1" dirty="0"/>
              <a:t>: </a:t>
            </a:r>
            <a:r>
              <a:rPr lang="fr-BE" dirty="0" err="1"/>
              <a:t>Nodig</a:t>
            </a:r>
            <a:r>
              <a:rPr lang="fr-BE" dirty="0"/>
              <a:t> </a:t>
            </a:r>
            <a:r>
              <a:rPr lang="fr-BE" dirty="0" err="1"/>
              <a:t>bij</a:t>
            </a:r>
            <a:r>
              <a:rPr lang="fr-BE" dirty="0"/>
              <a:t> complexe </a:t>
            </a:r>
            <a:r>
              <a:rPr lang="fr-BE" dirty="0" err="1"/>
              <a:t>relaties</a:t>
            </a:r>
            <a:r>
              <a:rPr lang="fr-BE" dirty="0"/>
              <a:t> en </a:t>
            </a:r>
            <a:r>
              <a:rPr lang="fr-BE" dirty="0" err="1"/>
              <a:t>operaties</a:t>
            </a:r>
            <a:r>
              <a:rPr lang="fr-BE" dirty="0"/>
              <a:t> om </a:t>
            </a:r>
            <a:r>
              <a:rPr lang="fr-BE" dirty="0" err="1"/>
              <a:t>nauwkeurige</a:t>
            </a:r>
            <a:r>
              <a:rPr lang="fr-BE" dirty="0"/>
              <a:t> </a:t>
            </a:r>
            <a:r>
              <a:rPr lang="fr-BE" dirty="0" err="1"/>
              <a:t>functies</a:t>
            </a:r>
            <a:r>
              <a:rPr lang="fr-BE" dirty="0"/>
              <a:t> te </a:t>
            </a:r>
            <a:r>
              <a:rPr lang="fr-BE" dirty="0" err="1"/>
              <a:t>definiëren</a:t>
            </a:r>
            <a:r>
              <a:rPr lang="fr-BE" dirty="0"/>
              <a:t>.</a:t>
            </a:r>
            <a:endParaRPr lang="en-BE" dirty="0"/>
          </a:p>
        </p:txBody>
      </p:sp>
      <p:sp>
        <p:nvSpPr>
          <p:cNvPr id="6" name="Slide Number Placeholder 5">
            <a:extLst>
              <a:ext uri="{FF2B5EF4-FFF2-40B4-BE49-F238E27FC236}">
                <a16:creationId xmlns:a16="http://schemas.microsoft.com/office/drawing/2014/main" id="{C902F1DE-82E4-817C-5A28-B65A98BC3105}"/>
              </a:ext>
            </a:extLst>
          </p:cNvPr>
          <p:cNvSpPr>
            <a:spLocks noGrp="1"/>
          </p:cNvSpPr>
          <p:nvPr>
            <p:ph type="sldNum" sz="quarter" idx="12"/>
          </p:nvPr>
        </p:nvSpPr>
        <p:spPr/>
        <p:txBody>
          <a:bodyPr/>
          <a:lstStyle/>
          <a:p>
            <a:fld id="{068D24A2-3BA0-CE47-9626-802FA61C0AE5}" type="slidenum">
              <a:rPr lang="nl-BE" smtClean="0"/>
              <a:t>24</a:t>
            </a:fld>
            <a:endParaRPr lang="nl-BE" dirty="0"/>
          </a:p>
        </p:txBody>
      </p:sp>
    </p:spTree>
    <p:extLst>
      <p:ext uri="{BB962C8B-B14F-4D97-AF65-F5344CB8AC3E}">
        <p14:creationId xmlns:p14="http://schemas.microsoft.com/office/powerpoint/2010/main" val="4024418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238E-CEA4-509C-6EEC-439BF126BB79}"/>
              </a:ext>
            </a:extLst>
          </p:cNvPr>
          <p:cNvSpPr>
            <a:spLocks noGrp="1"/>
          </p:cNvSpPr>
          <p:nvPr>
            <p:ph type="title"/>
          </p:nvPr>
        </p:nvSpPr>
        <p:spPr/>
        <p:txBody>
          <a:bodyPr/>
          <a:lstStyle/>
          <a:p>
            <a:r>
              <a:rPr lang="nl-NL" dirty="0"/>
              <a:t>Voorbeeld: Operaties voor de Post-Resource</a:t>
            </a:r>
            <a:endParaRPr lang="en-BE" dirty="0"/>
          </a:p>
        </p:txBody>
      </p:sp>
      <p:sp>
        <p:nvSpPr>
          <p:cNvPr id="3" name="Content Placeholder 2">
            <a:extLst>
              <a:ext uri="{FF2B5EF4-FFF2-40B4-BE49-F238E27FC236}">
                <a16:creationId xmlns:a16="http://schemas.microsoft.com/office/drawing/2014/main" id="{EDC1F1DA-CD6C-D597-E5DD-88E13BD1CD3D}"/>
              </a:ext>
            </a:extLst>
          </p:cNvPr>
          <p:cNvSpPr>
            <a:spLocks noGrp="1"/>
          </p:cNvSpPr>
          <p:nvPr>
            <p:ph idx="1"/>
          </p:nvPr>
        </p:nvSpPr>
        <p:spPr/>
        <p:txBody>
          <a:bodyPr>
            <a:normAutofit fontScale="85000" lnSpcReduction="10000"/>
          </a:bodyPr>
          <a:lstStyle/>
          <a:p>
            <a:r>
              <a:rPr lang="fr-BE" b="1" dirty="0" err="1"/>
              <a:t>Create</a:t>
            </a:r>
            <a:r>
              <a:rPr lang="fr-BE" b="1" dirty="0"/>
              <a:t> Post: </a:t>
            </a:r>
            <a:r>
              <a:rPr lang="fr-BE" dirty="0" err="1"/>
              <a:t>Voegt</a:t>
            </a:r>
            <a:r>
              <a:rPr lang="fr-BE" dirty="0"/>
              <a:t> </a:t>
            </a:r>
            <a:r>
              <a:rPr lang="fr-BE" dirty="0" err="1"/>
              <a:t>een</a:t>
            </a:r>
            <a:r>
              <a:rPr lang="fr-BE" dirty="0"/>
              <a:t> </a:t>
            </a:r>
            <a:r>
              <a:rPr lang="fr-BE" dirty="0" err="1"/>
              <a:t>nieuwe</a:t>
            </a:r>
            <a:r>
              <a:rPr lang="fr-BE" dirty="0"/>
              <a:t> post </a:t>
            </a:r>
            <a:r>
              <a:rPr lang="fr-BE" dirty="0" err="1"/>
              <a:t>toe</a:t>
            </a:r>
            <a:r>
              <a:rPr lang="fr-BE" dirty="0"/>
              <a:t> (</a:t>
            </a:r>
            <a:r>
              <a:rPr lang="fr-BE" dirty="0" err="1"/>
              <a:t>createPost</a:t>
            </a:r>
            <a:r>
              <a:rPr lang="fr-BE" dirty="0"/>
              <a:t>()).</a:t>
            </a:r>
          </a:p>
          <a:p>
            <a:r>
              <a:rPr lang="fr-BE" b="1" dirty="0"/>
              <a:t>List </a:t>
            </a:r>
            <a:r>
              <a:rPr lang="fr-BE" b="1" dirty="0" err="1"/>
              <a:t>Posts</a:t>
            </a:r>
            <a:r>
              <a:rPr lang="fr-BE" b="1" dirty="0"/>
              <a:t>: </a:t>
            </a:r>
            <a:r>
              <a:rPr lang="fr-BE" dirty="0" err="1"/>
              <a:t>Geeft</a:t>
            </a:r>
            <a:r>
              <a:rPr lang="fr-BE" dirty="0"/>
              <a:t> </a:t>
            </a:r>
            <a:r>
              <a:rPr lang="fr-BE" dirty="0" err="1"/>
              <a:t>een</a:t>
            </a:r>
            <a:r>
              <a:rPr lang="fr-BE" dirty="0"/>
              <a:t> </a:t>
            </a:r>
            <a:r>
              <a:rPr lang="fr-BE" dirty="0" err="1"/>
              <a:t>lijst</a:t>
            </a:r>
            <a:r>
              <a:rPr lang="fr-BE" dirty="0"/>
              <a:t> van </a:t>
            </a:r>
            <a:r>
              <a:rPr lang="fr-BE" dirty="0" err="1"/>
              <a:t>alle</a:t>
            </a:r>
            <a:r>
              <a:rPr lang="fr-BE" dirty="0"/>
              <a:t> </a:t>
            </a:r>
            <a:r>
              <a:rPr lang="fr-BE" dirty="0" err="1"/>
              <a:t>posts</a:t>
            </a:r>
            <a:r>
              <a:rPr lang="fr-BE" dirty="0"/>
              <a:t> (</a:t>
            </a:r>
            <a:r>
              <a:rPr lang="fr-BE" dirty="0" err="1"/>
              <a:t>listPosts</a:t>
            </a:r>
            <a:r>
              <a:rPr lang="fr-BE" dirty="0"/>
              <a:t>()).</a:t>
            </a:r>
          </a:p>
          <a:p>
            <a:r>
              <a:rPr lang="fr-BE" b="1" dirty="0"/>
              <a:t>List </a:t>
            </a:r>
            <a:r>
              <a:rPr lang="fr-BE" b="1" dirty="0" err="1"/>
              <a:t>Posts</a:t>
            </a:r>
            <a:r>
              <a:rPr lang="fr-BE" b="1" dirty="0"/>
              <a:t> by </a:t>
            </a:r>
            <a:r>
              <a:rPr lang="fr-BE" b="1" dirty="0" err="1"/>
              <a:t>Category</a:t>
            </a:r>
            <a:r>
              <a:rPr lang="fr-BE" dirty="0"/>
              <a:t>: </a:t>
            </a:r>
            <a:r>
              <a:rPr lang="fr-BE" dirty="0" err="1"/>
              <a:t>Geeft</a:t>
            </a:r>
            <a:r>
              <a:rPr lang="fr-BE" dirty="0"/>
              <a:t> </a:t>
            </a:r>
            <a:r>
              <a:rPr lang="fr-BE" dirty="0" err="1"/>
              <a:t>een</a:t>
            </a:r>
            <a:r>
              <a:rPr lang="fr-BE" dirty="0"/>
              <a:t> </a:t>
            </a:r>
            <a:r>
              <a:rPr lang="fr-BE" dirty="0" err="1"/>
              <a:t>lijst</a:t>
            </a:r>
            <a:r>
              <a:rPr lang="fr-BE" dirty="0"/>
              <a:t> van </a:t>
            </a:r>
            <a:r>
              <a:rPr lang="fr-BE" dirty="0" err="1"/>
              <a:t>posts</a:t>
            </a:r>
            <a:r>
              <a:rPr lang="fr-BE" dirty="0"/>
              <a:t> </a:t>
            </a:r>
            <a:r>
              <a:rPr lang="fr-BE" dirty="0" err="1"/>
              <a:t>binnen</a:t>
            </a:r>
            <a:r>
              <a:rPr lang="fr-BE" dirty="0"/>
              <a:t> </a:t>
            </a:r>
            <a:r>
              <a:rPr lang="fr-BE" dirty="0" err="1"/>
              <a:t>een</a:t>
            </a:r>
            <a:r>
              <a:rPr lang="fr-BE" dirty="0"/>
              <a:t> </a:t>
            </a:r>
            <a:r>
              <a:rPr lang="fr-BE" dirty="0" err="1"/>
              <a:t>bepaalde</a:t>
            </a:r>
            <a:r>
              <a:rPr lang="fr-BE" dirty="0"/>
              <a:t> </a:t>
            </a:r>
            <a:r>
              <a:rPr lang="fr-BE" dirty="0" err="1"/>
              <a:t>categorie</a:t>
            </a:r>
            <a:r>
              <a:rPr lang="fr-BE" dirty="0"/>
              <a:t> (</a:t>
            </a:r>
            <a:r>
              <a:rPr lang="fr-BE" dirty="0" err="1"/>
              <a:t>listPostsByCategory</a:t>
            </a:r>
            <a:r>
              <a:rPr lang="fr-BE" dirty="0"/>
              <a:t>()).</a:t>
            </a:r>
          </a:p>
          <a:p>
            <a:r>
              <a:rPr lang="fr-BE" b="1" dirty="0" err="1"/>
              <a:t>View</a:t>
            </a:r>
            <a:r>
              <a:rPr lang="fr-BE" b="1" dirty="0"/>
              <a:t> Post: </a:t>
            </a:r>
            <a:r>
              <a:rPr lang="fr-BE" dirty="0" err="1"/>
              <a:t>Toont</a:t>
            </a:r>
            <a:r>
              <a:rPr lang="fr-BE" dirty="0"/>
              <a:t> de </a:t>
            </a:r>
            <a:r>
              <a:rPr lang="fr-BE" dirty="0" err="1"/>
              <a:t>details</a:t>
            </a:r>
            <a:r>
              <a:rPr lang="fr-BE" dirty="0"/>
              <a:t> van </a:t>
            </a:r>
            <a:r>
              <a:rPr lang="fr-BE" dirty="0" err="1"/>
              <a:t>een</a:t>
            </a:r>
            <a:r>
              <a:rPr lang="fr-BE" dirty="0"/>
              <a:t> </a:t>
            </a:r>
            <a:r>
              <a:rPr lang="fr-BE" dirty="0" err="1"/>
              <a:t>specifieke</a:t>
            </a:r>
            <a:r>
              <a:rPr lang="fr-BE" dirty="0"/>
              <a:t> post (</a:t>
            </a:r>
            <a:r>
              <a:rPr lang="fr-BE" dirty="0" err="1"/>
              <a:t>viewPost</a:t>
            </a:r>
            <a:r>
              <a:rPr lang="fr-BE" dirty="0"/>
              <a:t>()).</a:t>
            </a:r>
          </a:p>
          <a:p>
            <a:r>
              <a:rPr lang="fr-BE" b="1" dirty="0"/>
              <a:t>Update Post: </a:t>
            </a:r>
            <a:r>
              <a:rPr lang="fr-BE" dirty="0"/>
              <a:t>Past de </a:t>
            </a:r>
            <a:r>
              <a:rPr lang="fr-BE" dirty="0" err="1"/>
              <a:t>inhoud</a:t>
            </a:r>
            <a:r>
              <a:rPr lang="fr-BE" dirty="0"/>
              <a:t> van </a:t>
            </a:r>
            <a:r>
              <a:rPr lang="fr-BE" dirty="0" err="1"/>
              <a:t>een</a:t>
            </a:r>
            <a:r>
              <a:rPr lang="fr-BE" dirty="0"/>
              <a:t> </a:t>
            </a:r>
            <a:r>
              <a:rPr lang="fr-BE" dirty="0" err="1"/>
              <a:t>bestaande</a:t>
            </a:r>
            <a:r>
              <a:rPr lang="fr-BE" dirty="0"/>
              <a:t> post </a:t>
            </a:r>
            <a:r>
              <a:rPr lang="fr-BE" dirty="0" err="1"/>
              <a:t>aan</a:t>
            </a:r>
            <a:r>
              <a:rPr lang="fr-BE" dirty="0"/>
              <a:t> (</a:t>
            </a:r>
            <a:r>
              <a:rPr lang="fr-BE" dirty="0" err="1"/>
              <a:t>updatePost</a:t>
            </a:r>
            <a:r>
              <a:rPr lang="fr-BE" dirty="0"/>
              <a:t>()).</a:t>
            </a:r>
          </a:p>
          <a:p>
            <a:r>
              <a:rPr lang="fr-BE" b="1" dirty="0" err="1"/>
              <a:t>Delete</a:t>
            </a:r>
            <a:r>
              <a:rPr lang="fr-BE" b="1" dirty="0"/>
              <a:t> Post: </a:t>
            </a:r>
            <a:r>
              <a:rPr lang="fr-BE" dirty="0" err="1"/>
              <a:t>Verwijdert</a:t>
            </a:r>
            <a:r>
              <a:rPr lang="fr-BE" dirty="0"/>
              <a:t> </a:t>
            </a:r>
            <a:r>
              <a:rPr lang="fr-BE" dirty="0" err="1"/>
              <a:t>een</a:t>
            </a:r>
            <a:r>
              <a:rPr lang="fr-BE" dirty="0"/>
              <a:t> </a:t>
            </a:r>
            <a:r>
              <a:rPr lang="fr-BE" dirty="0" err="1"/>
              <a:t>specifieke</a:t>
            </a:r>
            <a:r>
              <a:rPr lang="fr-BE" dirty="0"/>
              <a:t> post (</a:t>
            </a:r>
            <a:r>
              <a:rPr lang="fr-BE" dirty="0" err="1"/>
              <a:t>deletePost</a:t>
            </a:r>
            <a:r>
              <a:rPr lang="fr-BE" dirty="0"/>
              <a:t>()).</a:t>
            </a:r>
          </a:p>
          <a:p>
            <a:r>
              <a:rPr lang="fr-BE" b="1" dirty="0" err="1"/>
              <a:t>Publish</a:t>
            </a:r>
            <a:r>
              <a:rPr lang="fr-BE" b="1" dirty="0"/>
              <a:t>/</a:t>
            </a:r>
            <a:r>
              <a:rPr lang="fr-BE" b="1" dirty="0" err="1"/>
              <a:t>Unpublish</a:t>
            </a:r>
            <a:r>
              <a:rPr lang="fr-BE" b="1" dirty="0"/>
              <a:t> Post: </a:t>
            </a:r>
            <a:r>
              <a:rPr lang="fr-BE" dirty="0" err="1"/>
              <a:t>Publiceert</a:t>
            </a:r>
            <a:r>
              <a:rPr lang="fr-BE" dirty="0"/>
              <a:t> of </a:t>
            </a:r>
            <a:r>
              <a:rPr lang="fr-BE" dirty="0" err="1"/>
              <a:t>haalt</a:t>
            </a:r>
            <a:r>
              <a:rPr lang="fr-BE" dirty="0"/>
              <a:t> </a:t>
            </a:r>
            <a:r>
              <a:rPr lang="fr-BE" dirty="0" err="1"/>
              <a:t>een</a:t>
            </a:r>
            <a:r>
              <a:rPr lang="fr-BE" dirty="0"/>
              <a:t> post </a:t>
            </a:r>
            <a:r>
              <a:rPr lang="fr-BE" dirty="0" err="1"/>
              <a:t>terug</a:t>
            </a:r>
            <a:r>
              <a:rPr lang="fr-BE" dirty="0"/>
              <a:t> (</a:t>
            </a:r>
            <a:r>
              <a:rPr lang="fr-BE" dirty="0" err="1"/>
              <a:t>publishPost</a:t>
            </a:r>
            <a:r>
              <a:rPr lang="fr-BE" dirty="0"/>
              <a:t>() / </a:t>
            </a:r>
            <a:r>
              <a:rPr lang="fr-BE" dirty="0" err="1"/>
              <a:t>unpublishPost</a:t>
            </a:r>
            <a:r>
              <a:rPr lang="fr-BE" dirty="0"/>
              <a:t>()).</a:t>
            </a:r>
            <a:endParaRPr lang="en-BE" dirty="0"/>
          </a:p>
        </p:txBody>
      </p:sp>
      <p:sp>
        <p:nvSpPr>
          <p:cNvPr id="6" name="Slide Number Placeholder 5">
            <a:extLst>
              <a:ext uri="{FF2B5EF4-FFF2-40B4-BE49-F238E27FC236}">
                <a16:creationId xmlns:a16="http://schemas.microsoft.com/office/drawing/2014/main" id="{48008AE2-A06C-5F99-0913-1E107C4A236A}"/>
              </a:ext>
            </a:extLst>
          </p:cNvPr>
          <p:cNvSpPr>
            <a:spLocks noGrp="1"/>
          </p:cNvSpPr>
          <p:nvPr>
            <p:ph type="sldNum" sz="quarter" idx="12"/>
          </p:nvPr>
        </p:nvSpPr>
        <p:spPr/>
        <p:txBody>
          <a:bodyPr/>
          <a:lstStyle/>
          <a:p>
            <a:fld id="{068D24A2-3BA0-CE47-9626-802FA61C0AE5}" type="slidenum">
              <a:rPr lang="nl-BE" smtClean="0"/>
              <a:t>25</a:t>
            </a:fld>
            <a:endParaRPr lang="nl-BE" dirty="0"/>
          </a:p>
        </p:txBody>
      </p:sp>
    </p:spTree>
    <p:extLst>
      <p:ext uri="{BB962C8B-B14F-4D97-AF65-F5344CB8AC3E}">
        <p14:creationId xmlns:p14="http://schemas.microsoft.com/office/powerpoint/2010/main" val="307074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6C7B-F29B-0D69-6491-CF54E2A34EEF}"/>
              </a:ext>
            </a:extLst>
          </p:cNvPr>
          <p:cNvSpPr>
            <a:spLocks noGrp="1"/>
          </p:cNvSpPr>
          <p:nvPr>
            <p:ph type="title"/>
          </p:nvPr>
        </p:nvSpPr>
        <p:spPr/>
        <p:txBody>
          <a:bodyPr/>
          <a:lstStyle/>
          <a:p>
            <a:r>
              <a:rPr lang="nl-NL" sz="2400" dirty="0"/>
              <a:t>Output en Verdere Ontwikkeling van Operaties</a:t>
            </a:r>
            <a:endParaRPr lang="en-BE" sz="2400" dirty="0"/>
          </a:p>
        </p:txBody>
      </p:sp>
      <p:sp>
        <p:nvSpPr>
          <p:cNvPr id="3" name="Content Placeholder 2">
            <a:extLst>
              <a:ext uri="{FF2B5EF4-FFF2-40B4-BE49-F238E27FC236}">
                <a16:creationId xmlns:a16="http://schemas.microsoft.com/office/drawing/2014/main" id="{D454BE6D-7762-1D50-53B0-9E94A03F849D}"/>
              </a:ext>
            </a:extLst>
          </p:cNvPr>
          <p:cNvSpPr>
            <a:spLocks noGrp="1"/>
          </p:cNvSpPr>
          <p:nvPr>
            <p:ph idx="1"/>
          </p:nvPr>
        </p:nvSpPr>
        <p:spPr/>
        <p:txBody>
          <a:bodyPr/>
          <a:lstStyle/>
          <a:p>
            <a:r>
              <a:rPr lang="nl-NL" b="1" dirty="0"/>
              <a:t>Output van Operaties: </a:t>
            </a:r>
            <a:r>
              <a:rPr lang="nl-NL" dirty="0"/>
              <a:t>Vaak weergegeven als HTTP-statuscodes, bijv. 200 OK voor succes, 404 </a:t>
            </a:r>
            <a:r>
              <a:rPr lang="nl-NL" dirty="0" err="1"/>
              <a:t>Not</a:t>
            </a:r>
            <a:r>
              <a:rPr lang="nl-NL" dirty="0"/>
              <a:t> Found voor falen.</a:t>
            </a:r>
          </a:p>
          <a:p>
            <a:r>
              <a:rPr lang="nl-NL" b="1" dirty="0"/>
              <a:t>Complexere Operaties: </a:t>
            </a:r>
            <a:r>
              <a:rPr lang="nl-NL" dirty="0"/>
              <a:t>Betrek domeinexperts om geavanceerde operaties en relaties te definiëren.</a:t>
            </a:r>
          </a:p>
          <a:p>
            <a:r>
              <a:rPr lang="nl-NL" b="1" dirty="0"/>
              <a:t>Iteratieve Ontwikkeling: </a:t>
            </a:r>
            <a:r>
              <a:rPr lang="nl-NL" dirty="0"/>
              <a:t>Niet alle details hoeven vanaf het begin vast te staan; verdere verfijning gebeurt in latere fasen van het ontwerp.</a:t>
            </a:r>
            <a:endParaRPr lang="en-BE" dirty="0"/>
          </a:p>
        </p:txBody>
      </p:sp>
      <p:sp>
        <p:nvSpPr>
          <p:cNvPr id="6" name="Slide Number Placeholder 5">
            <a:extLst>
              <a:ext uri="{FF2B5EF4-FFF2-40B4-BE49-F238E27FC236}">
                <a16:creationId xmlns:a16="http://schemas.microsoft.com/office/drawing/2014/main" id="{FBA4C819-B4E5-9F8F-33A4-DF5A4DF6BBFF}"/>
              </a:ext>
            </a:extLst>
          </p:cNvPr>
          <p:cNvSpPr>
            <a:spLocks noGrp="1"/>
          </p:cNvSpPr>
          <p:nvPr>
            <p:ph type="sldNum" sz="quarter" idx="12"/>
          </p:nvPr>
        </p:nvSpPr>
        <p:spPr/>
        <p:txBody>
          <a:bodyPr/>
          <a:lstStyle/>
          <a:p>
            <a:fld id="{068D24A2-3BA0-CE47-9626-802FA61C0AE5}" type="slidenum">
              <a:rPr lang="nl-BE" smtClean="0"/>
              <a:t>26</a:t>
            </a:fld>
            <a:endParaRPr lang="nl-BE" dirty="0"/>
          </a:p>
        </p:txBody>
      </p:sp>
    </p:spTree>
    <p:extLst>
      <p:ext uri="{BB962C8B-B14F-4D97-AF65-F5344CB8AC3E}">
        <p14:creationId xmlns:p14="http://schemas.microsoft.com/office/powerpoint/2010/main" val="4083792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6860-70C6-5E1E-905E-28C5967DC1C9}"/>
              </a:ext>
            </a:extLst>
          </p:cNvPr>
          <p:cNvSpPr>
            <a:spLocks noGrp="1"/>
          </p:cNvSpPr>
          <p:nvPr>
            <p:ph type="title"/>
          </p:nvPr>
        </p:nvSpPr>
        <p:spPr/>
        <p:txBody>
          <a:bodyPr/>
          <a:lstStyle/>
          <a:p>
            <a:r>
              <a:rPr lang="fr-BE" dirty="0" err="1"/>
              <a:t>Ontwerpen</a:t>
            </a:r>
            <a:r>
              <a:rPr lang="fr-BE" dirty="0"/>
              <a:t> van URL-</a:t>
            </a:r>
            <a:r>
              <a:rPr lang="fr-BE" dirty="0" err="1"/>
              <a:t>paden</a:t>
            </a:r>
            <a:endParaRPr lang="en-BE" dirty="0"/>
          </a:p>
        </p:txBody>
      </p:sp>
      <p:sp>
        <p:nvSpPr>
          <p:cNvPr id="3" name="Content Placeholder 2">
            <a:extLst>
              <a:ext uri="{FF2B5EF4-FFF2-40B4-BE49-F238E27FC236}">
                <a16:creationId xmlns:a16="http://schemas.microsoft.com/office/drawing/2014/main" id="{9053A47D-FBCB-4F47-1A28-1F57902C0D58}"/>
              </a:ext>
            </a:extLst>
          </p:cNvPr>
          <p:cNvSpPr>
            <a:spLocks noGrp="1"/>
          </p:cNvSpPr>
          <p:nvPr>
            <p:ph idx="1"/>
          </p:nvPr>
        </p:nvSpPr>
        <p:spPr/>
        <p:txBody>
          <a:bodyPr>
            <a:normAutofit lnSpcReduction="10000"/>
          </a:bodyPr>
          <a:lstStyle/>
          <a:p>
            <a:r>
              <a:rPr lang="nl-NL" b="1" dirty="0"/>
              <a:t>Gebruik van Zelfstandige Naamwoorden</a:t>
            </a:r>
            <a:r>
              <a:rPr lang="nl-NL" dirty="0"/>
              <a:t>:</a:t>
            </a:r>
          </a:p>
          <a:p>
            <a:pPr lvl="1"/>
            <a:r>
              <a:rPr lang="nl-NL" dirty="0"/>
              <a:t>Verwijder werkwoorden uit URL's, omdat HTTP-methoden al werkwoorden zijn.</a:t>
            </a:r>
          </a:p>
          <a:p>
            <a:pPr lvl="1"/>
            <a:r>
              <a:rPr lang="nl-NL" b="1" dirty="0"/>
              <a:t>Voorbeeld</a:t>
            </a:r>
            <a:r>
              <a:rPr lang="nl-NL" dirty="0"/>
              <a:t>: Gebruik /</a:t>
            </a:r>
            <a:r>
              <a:rPr lang="nl-NL" dirty="0" err="1"/>
              <a:t>posts</a:t>
            </a:r>
            <a:r>
              <a:rPr lang="nl-NL" dirty="0"/>
              <a:t> in plaats van /</a:t>
            </a:r>
            <a:r>
              <a:rPr lang="nl-NL" dirty="0" err="1"/>
              <a:t>getPosts</a:t>
            </a:r>
            <a:r>
              <a:rPr lang="nl-NL" dirty="0"/>
              <a:t>.</a:t>
            </a:r>
          </a:p>
          <a:p>
            <a:r>
              <a:rPr lang="nl-NL" b="1" dirty="0"/>
              <a:t>Gebruik van Meervoudsvormen:</a:t>
            </a:r>
          </a:p>
          <a:p>
            <a:pPr lvl="1"/>
            <a:r>
              <a:rPr lang="nl-NL" dirty="0"/>
              <a:t>Representatie van collecties door meervoudsvormen te gebruiken.</a:t>
            </a:r>
          </a:p>
          <a:p>
            <a:pPr lvl="1"/>
            <a:r>
              <a:rPr lang="nl-NL" b="1" dirty="0"/>
              <a:t>Voorbeeld:</a:t>
            </a:r>
            <a:r>
              <a:rPr lang="nl-NL" dirty="0"/>
              <a:t> /</a:t>
            </a:r>
            <a:r>
              <a:rPr lang="nl-NL" dirty="0" err="1"/>
              <a:t>posts</a:t>
            </a:r>
            <a:r>
              <a:rPr lang="nl-NL" dirty="0"/>
              <a:t> voor een verzameling van </a:t>
            </a:r>
            <a:r>
              <a:rPr lang="nl-NL" dirty="0" err="1"/>
              <a:t>posts</a:t>
            </a:r>
            <a:r>
              <a:rPr lang="nl-NL" dirty="0"/>
              <a:t>, /</a:t>
            </a:r>
            <a:r>
              <a:rPr lang="nl-NL" dirty="0" err="1"/>
              <a:t>posts</a:t>
            </a:r>
            <a:r>
              <a:rPr lang="nl-NL" dirty="0"/>
              <a:t>/{</a:t>
            </a:r>
            <a:r>
              <a:rPr lang="nl-NL" dirty="0" err="1"/>
              <a:t>postId</a:t>
            </a:r>
            <a:r>
              <a:rPr lang="nl-NL" dirty="0"/>
              <a:t>} voor een specifieke post.</a:t>
            </a:r>
            <a:endParaRPr lang="en-BE" dirty="0"/>
          </a:p>
        </p:txBody>
      </p:sp>
      <p:sp>
        <p:nvSpPr>
          <p:cNvPr id="6" name="Slide Number Placeholder 5">
            <a:extLst>
              <a:ext uri="{FF2B5EF4-FFF2-40B4-BE49-F238E27FC236}">
                <a16:creationId xmlns:a16="http://schemas.microsoft.com/office/drawing/2014/main" id="{A05E2841-B522-5A1E-7C12-4640D7983C78}"/>
              </a:ext>
            </a:extLst>
          </p:cNvPr>
          <p:cNvSpPr>
            <a:spLocks noGrp="1"/>
          </p:cNvSpPr>
          <p:nvPr>
            <p:ph type="sldNum" sz="quarter" idx="12"/>
          </p:nvPr>
        </p:nvSpPr>
        <p:spPr/>
        <p:txBody>
          <a:bodyPr/>
          <a:lstStyle/>
          <a:p>
            <a:fld id="{068D24A2-3BA0-CE47-9626-802FA61C0AE5}" type="slidenum">
              <a:rPr lang="nl-BE" smtClean="0"/>
              <a:t>27</a:t>
            </a:fld>
            <a:endParaRPr lang="nl-BE" dirty="0"/>
          </a:p>
        </p:txBody>
      </p:sp>
    </p:spTree>
    <p:extLst>
      <p:ext uri="{BB962C8B-B14F-4D97-AF65-F5344CB8AC3E}">
        <p14:creationId xmlns:p14="http://schemas.microsoft.com/office/powerpoint/2010/main" val="396464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3499-E87A-2E90-E2D8-D48F3B2AF16E}"/>
              </a:ext>
            </a:extLst>
          </p:cNvPr>
          <p:cNvSpPr>
            <a:spLocks noGrp="1"/>
          </p:cNvSpPr>
          <p:nvPr>
            <p:ph type="title"/>
          </p:nvPr>
        </p:nvSpPr>
        <p:spPr/>
        <p:txBody>
          <a:bodyPr/>
          <a:lstStyle/>
          <a:p>
            <a:r>
              <a:rPr lang="fr-BE" dirty="0" err="1"/>
              <a:t>Logische</a:t>
            </a:r>
            <a:r>
              <a:rPr lang="fr-BE" dirty="0"/>
              <a:t> </a:t>
            </a:r>
            <a:r>
              <a:rPr lang="fr-BE" dirty="0" err="1"/>
              <a:t>Nesting</a:t>
            </a:r>
            <a:r>
              <a:rPr lang="fr-BE" dirty="0"/>
              <a:t> en </a:t>
            </a:r>
            <a:r>
              <a:rPr lang="fr-BE" dirty="0" err="1"/>
              <a:t>Relaties</a:t>
            </a:r>
            <a:r>
              <a:rPr lang="fr-BE" dirty="0"/>
              <a:t> in URL-</a:t>
            </a:r>
            <a:r>
              <a:rPr lang="fr-BE" dirty="0" err="1"/>
              <a:t>paden</a:t>
            </a:r>
            <a:endParaRPr lang="en-BE" dirty="0"/>
          </a:p>
        </p:txBody>
      </p:sp>
      <p:sp>
        <p:nvSpPr>
          <p:cNvPr id="3" name="Content Placeholder 2">
            <a:extLst>
              <a:ext uri="{FF2B5EF4-FFF2-40B4-BE49-F238E27FC236}">
                <a16:creationId xmlns:a16="http://schemas.microsoft.com/office/drawing/2014/main" id="{242249C1-9D7C-6D9B-D735-DD18A530B384}"/>
              </a:ext>
            </a:extLst>
          </p:cNvPr>
          <p:cNvSpPr>
            <a:spLocks noGrp="1"/>
          </p:cNvSpPr>
          <p:nvPr>
            <p:ph idx="1"/>
          </p:nvPr>
        </p:nvSpPr>
        <p:spPr/>
        <p:txBody>
          <a:bodyPr>
            <a:normAutofit fontScale="92500"/>
          </a:bodyPr>
          <a:lstStyle/>
          <a:p>
            <a:r>
              <a:rPr lang="fr-BE" b="1" dirty="0" err="1"/>
              <a:t>Logische</a:t>
            </a:r>
            <a:r>
              <a:rPr lang="fr-BE" b="1" dirty="0"/>
              <a:t> </a:t>
            </a:r>
            <a:r>
              <a:rPr lang="fr-BE" b="1" dirty="0" err="1"/>
              <a:t>Nesting</a:t>
            </a:r>
            <a:r>
              <a:rPr lang="fr-BE" b="1" dirty="0"/>
              <a:t>:</a:t>
            </a:r>
          </a:p>
          <a:p>
            <a:pPr lvl="1"/>
            <a:r>
              <a:rPr lang="fr-BE" dirty="0" err="1"/>
              <a:t>Gebruik</a:t>
            </a:r>
            <a:r>
              <a:rPr lang="fr-BE" dirty="0"/>
              <a:t> </a:t>
            </a:r>
            <a:r>
              <a:rPr lang="fr-BE" dirty="0" err="1"/>
              <a:t>nesting</a:t>
            </a:r>
            <a:r>
              <a:rPr lang="fr-BE" dirty="0"/>
              <a:t> om </a:t>
            </a:r>
            <a:r>
              <a:rPr lang="fr-BE" dirty="0" err="1"/>
              <a:t>afhankelijkheden</a:t>
            </a:r>
            <a:r>
              <a:rPr lang="fr-BE" dirty="0"/>
              <a:t> </a:t>
            </a:r>
            <a:r>
              <a:rPr lang="fr-BE" dirty="0" err="1"/>
              <a:t>weer</a:t>
            </a:r>
            <a:r>
              <a:rPr lang="fr-BE" dirty="0"/>
              <a:t> te </a:t>
            </a:r>
            <a:r>
              <a:rPr lang="fr-BE" dirty="0" err="1"/>
              <a:t>geven</a:t>
            </a:r>
            <a:r>
              <a:rPr lang="fr-BE" dirty="0"/>
              <a:t>.</a:t>
            </a:r>
          </a:p>
          <a:p>
            <a:pPr lvl="1"/>
            <a:r>
              <a:rPr lang="fr-BE" b="1" dirty="0" err="1"/>
              <a:t>Voorbeeld</a:t>
            </a:r>
            <a:r>
              <a:rPr lang="fr-BE" dirty="0"/>
              <a:t>: /</a:t>
            </a:r>
            <a:r>
              <a:rPr lang="fr-BE" dirty="0" err="1"/>
              <a:t>posts</a:t>
            </a:r>
            <a:r>
              <a:rPr lang="fr-BE" dirty="0"/>
              <a:t>/{</a:t>
            </a:r>
            <a:r>
              <a:rPr lang="fr-BE" dirty="0" err="1"/>
              <a:t>postId</a:t>
            </a:r>
            <a:r>
              <a:rPr lang="fr-BE" dirty="0"/>
              <a:t>}/</a:t>
            </a:r>
            <a:r>
              <a:rPr lang="fr-BE" dirty="0" err="1"/>
              <a:t>comments</a:t>
            </a:r>
            <a:r>
              <a:rPr lang="fr-BE" dirty="0"/>
              <a:t> </a:t>
            </a:r>
            <a:r>
              <a:rPr lang="fr-BE" dirty="0" err="1"/>
              <a:t>voor</a:t>
            </a:r>
            <a:r>
              <a:rPr lang="fr-BE" dirty="0"/>
              <a:t> </a:t>
            </a:r>
            <a:r>
              <a:rPr lang="fr-BE" dirty="0" err="1"/>
              <a:t>reacties</a:t>
            </a:r>
            <a:r>
              <a:rPr lang="fr-BE" dirty="0"/>
              <a:t> op </a:t>
            </a:r>
            <a:r>
              <a:rPr lang="fr-BE" dirty="0" err="1"/>
              <a:t>een</a:t>
            </a:r>
            <a:r>
              <a:rPr lang="fr-BE" dirty="0"/>
              <a:t> </a:t>
            </a:r>
            <a:r>
              <a:rPr lang="fr-BE" dirty="0" err="1"/>
              <a:t>specifieke</a:t>
            </a:r>
            <a:r>
              <a:rPr lang="fr-BE" dirty="0"/>
              <a:t> post.</a:t>
            </a:r>
          </a:p>
          <a:p>
            <a:r>
              <a:rPr lang="fr-BE" b="1" dirty="0" err="1"/>
              <a:t>Vermijden</a:t>
            </a:r>
            <a:r>
              <a:rPr lang="fr-BE" b="1" dirty="0"/>
              <a:t> van </a:t>
            </a:r>
            <a:r>
              <a:rPr lang="fr-BE" b="1" dirty="0" err="1"/>
              <a:t>Diepe</a:t>
            </a:r>
            <a:r>
              <a:rPr lang="fr-BE" b="1" dirty="0"/>
              <a:t> </a:t>
            </a:r>
            <a:r>
              <a:rPr lang="fr-BE" b="1" dirty="0" err="1"/>
              <a:t>Nesting</a:t>
            </a:r>
            <a:r>
              <a:rPr lang="fr-BE" b="1" dirty="0"/>
              <a:t>:</a:t>
            </a:r>
          </a:p>
          <a:p>
            <a:pPr lvl="1"/>
            <a:r>
              <a:rPr lang="fr-BE" dirty="0"/>
              <a:t>Te </a:t>
            </a:r>
            <a:r>
              <a:rPr lang="fr-BE" dirty="0" err="1"/>
              <a:t>veel</a:t>
            </a:r>
            <a:r>
              <a:rPr lang="fr-BE" dirty="0"/>
              <a:t> </a:t>
            </a:r>
            <a:r>
              <a:rPr lang="fr-BE" dirty="0" err="1"/>
              <a:t>nesting</a:t>
            </a:r>
            <a:r>
              <a:rPr lang="fr-BE" dirty="0"/>
              <a:t> </a:t>
            </a:r>
            <a:r>
              <a:rPr lang="fr-BE" dirty="0" err="1"/>
              <a:t>maakt</a:t>
            </a:r>
            <a:r>
              <a:rPr lang="fr-BE" dirty="0"/>
              <a:t> </a:t>
            </a:r>
            <a:r>
              <a:rPr lang="fr-BE" dirty="0" err="1"/>
              <a:t>API's</a:t>
            </a:r>
            <a:r>
              <a:rPr lang="fr-BE" dirty="0"/>
              <a:t> </a:t>
            </a:r>
            <a:r>
              <a:rPr lang="fr-BE" dirty="0" err="1"/>
              <a:t>complex</a:t>
            </a:r>
            <a:r>
              <a:rPr lang="fr-BE" dirty="0"/>
              <a:t> en </a:t>
            </a:r>
            <a:r>
              <a:rPr lang="fr-BE" dirty="0" err="1"/>
              <a:t>minder</a:t>
            </a:r>
            <a:r>
              <a:rPr lang="fr-BE" dirty="0"/>
              <a:t> </a:t>
            </a:r>
            <a:r>
              <a:rPr lang="fr-BE" dirty="0" err="1"/>
              <a:t>leesbaar</a:t>
            </a:r>
            <a:r>
              <a:rPr lang="fr-BE" dirty="0"/>
              <a:t>.</a:t>
            </a:r>
          </a:p>
          <a:p>
            <a:pPr lvl="1"/>
            <a:r>
              <a:rPr lang="fr-BE" b="1" dirty="0" err="1"/>
              <a:t>Voorbeeld</a:t>
            </a:r>
            <a:r>
              <a:rPr lang="fr-BE" dirty="0"/>
              <a:t>: </a:t>
            </a:r>
            <a:r>
              <a:rPr lang="fr-BE" dirty="0" err="1"/>
              <a:t>Gebruik</a:t>
            </a:r>
            <a:r>
              <a:rPr lang="fr-BE" dirty="0"/>
              <a:t> /</a:t>
            </a:r>
            <a:r>
              <a:rPr lang="fr-BE" dirty="0" err="1"/>
              <a:t>users</a:t>
            </a:r>
            <a:r>
              <a:rPr lang="fr-BE" dirty="0"/>
              <a:t>/{</a:t>
            </a:r>
            <a:r>
              <a:rPr lang="fr-BE" dirty="0" err="1"/>
              <a:t>userId</a:t>
            </a:r>
            <a:r>
              <a:rPr lang="fr-BE" dirty="0"/>
              <a:t>} in </a:t>
            </a:r>
            <a:r>
              <a:rPr lang="fr-BE" dirty="0" err="1"/>
              <a:t>plaats</a:t>
            </a:r>
            <a:r>
              <a:rPr lang="fr-BE" dirty="0"/>
              <a:t> van /</a:t>
            </a:r>
            <a:r>
              <a:rPr lang="fr-BE" dirty="0" err="1"/>
              <a:t>posts</a:t>
            </a:r>
            <a:r>
              <a:rPr lang="fr-BE" dirty="0"/>
              <a:t>/{</a:t>
            </a:r>
            <a:r>
              <a:rPr lang="fr-BE" dirty="0" err="1"/>
              <a:t>postId</a:t>
            </a:r>
            <a:r>
              <a:rPr lang="fr-BE" dirty="0"/>
              <a:t>}/</a:t>
            </a:r>
            <a:r>
              <a:rPr lang="fr-BE" dirty="0" err="1"/>
              <a:t>comments</a:t>
            </a:r>
            <a:r>
              <a:rPr lang="fr-BE" dirty="0"/>
              <a:t>/{</a:t>
            </a:r>
            <a:r>
              <a:rPr lang="fr-BE" dirty="0" err="1"/>
              <a:t>commentId</a:t>
            </a:r>
            <a:r>
              <a:rPr lang="fr-BE" dirty="0"/>
              <a:t>}/</a:t>
            </a:r>
            <a:r>
              <a:rPr lang="fr-BE" dirty="0" err="1"/>
              <a:t>author</a:t>
            </a:r>
            <a:r>
              <a:rPr lang="fr-BE" dirty="0"/>
              <a:t> </a:t>
            </a:r>
            <a:r>
              <a:rPr lang="fr-BE" dirty="0" err="1"/>
              <a:t>voor</a:t>
            </a:r>
            <a:r>
              <a:rPr lang="fr-BE" dirty="0"/>
              <a:t> </a:t>
            </a:r>
            <a:r>
              <a:rPr lang="fr-BE" dirty="0" err="1"/>
              <a:t>auteursinformatie</a:t>
            </a:r>
            <a:r>
              <a:rPr lang="fr-BE" dirty="0"/>
              <a:t>.</a:t>
            </a:r>
            <a:endParaRPr lang="en-BE" dirty="0"/>
          </a:p>
        </p:txBody>
      </p:sp>
      <p:sp>
        <p:nvSpPr>
          <p:cNvPr id="6" name="Slide Number Placeholder 5">
            <a:extLst>
              <a:ext uri="{FF2B5EF4-FFF2-40B4-BE49-F238E27FC236}">
                <a16:creationId xmlns:a16="http://schemas.microsoft.com/office/drawing/2014/main" id="{68E67E4C-46B8-2986-5AB3-7FA897CCF8FC}"/>
              </a:ext>
            </a:extLst>
          </p:cNvPr>
          <p:cNvSpPr>
            <a:spLocks noGrp="1"/>
          </p:cNvSpPr>
          <p:nvPr>
            <p:ph type="sldNum" sz="quarter" idx="12"/>
          </p:nvPr>
        </p:nvSpPr>
        <p:spPr/>
        <p:txBody>
          <a:bodyPr/>
          <a:lstStyle/>
          <a:p>
            <a:fld id="{068D24A2-3BA0-CE47-9626-802FA61C0AE5}" type="slidenum">
              <a:rPr lang="nl-BE" smtClean="0"/>
              <a:t>28</a:t>
            </a:fld>
            <a:endParaRPr lang="nl-BE" dirty="0"/>
          </a:p>
        </p:txBody>
      </p:sp>
    </p:spTree>
    <p:extLst>
      <p:ext uri="{BB962C8B-B14F-4D97-AF65-F5344CB8AC3E}">
        <p14:creationId xmlns:p14="http://schemas.microsoft.com/office/powerpoint/2010/main" val="263211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CA4F-D03A-C6F9-35AB-07E9B50FA8F8}"/>
              </a:ext>
            </a:extLst>
          </p:cNvPr>
          <p:cNvSpPr>
            <a:spLocks noGrp="1"/>
          </p:cNvSpPr>
          <p:nvPr>
            <p:ph type="title"/>
          </p:nvPr>
        </p:nvSpPr>
        <p:spPr/>
        <p:txBody>
          <a:bodyPr/>
          <a:lstStyle/>
          <a:p>
            <a:r>
              <a:rPr lang="fr-BE" dirty="0"/>
              <a:t>Extra </a:t>
            </a:r>
            <a:r>
              <a:rPr lang="fr-BE" dirty="0" err="1"/>
              <a:t>Functionaliteiten</a:t>
            </a:r>
            <a:r>
              <a:rPr lang="fr-BE" dirty="0"/>
              <a:t> in URL-</a:t>
            </a:r>
            <a:r>
              <a:rPr lang="fr-BE" dirty="0" err="1"/>
              <a:t>paden</a:t>
            </a:r>
            <a:endParaRPr lang="en-BE" dirty="0"/>
          </a:p>
        </p:txBody>
      </p:sp>
      <p:sp>
        <p:nvSpPr>
          <p:cNvPr id="3" name="Content Placeholder 2">
            <a:extLst>
              <a:ext uri="{FF2B5EF4-FFF2-40B4-BE49-F238E27FC236}">
                <a16:creationId xmlns:a16="http://schemas.microsoft.com/office/drawing/2014/main" id="{7ECDFD36-580F-E71B-AE8E-C8F2252DBD87}"/>
              </a:ext>
            </a:extLst>
          </p:cNvPr>
          <p:cNvSpPr>
            <a:spLocks noGrp="1"/>
          </p:cNvSpPr>
          <p:nvPr>
            <p:ph idx="1"/>
          </p:nvPr>
        </p:nvSpPr>
        <p:spPr/>
        <p:txBody>
          <a:bodyPr>
            <a:normAutofit lnSpcReduction="10000"/>
          </a:bodyPr>
          <a:lstStyle/>
          <a:p>
            <a:r>
              <a:rPr lang="fr-BE" b="1" dirty="0" err="1"/>
              <a:t>Filtering</a:t>
            </a:r>
            <a:r>
              <a:rPr lang="fr-BE" b="1" dirty="0"/>
              <a:t>, </a:t>
            </a:r>
            <a:r>
              <a:rPr lang="fr-BE" b="1" dirty="0" err="1"/>
              <a:t>Sortering</a:t>
            </a:r>
            <a:r>
              <a:rPr lang="fr-BE" b="1" dirty="0"/>
              <a:t> en </a:t>
            </a:r>
            <a:r>
              <a:rPr lang="fr-BE" b="1" dirty="0" err="1"/>
              <a:t>Paginering</a:t>
            </a:r>
            <a:r>
              <a:rPr lang="fr-BE" b="1" dirty="0"/>
              <a:t>:</a:t>
            </a:r>
          </a:p>
          <a:p>
            <a:pPr lvl="1"/>
            <a:r>
              <a:rPr lang="fr-BE" dirty="0" err="1"/>
              <a:t>Verhoog</a:t>
            </a:r>
            <a:r>
              <a:rPr lang="fr-BE" dirty="0"/>
              <a:t> API-</a:t>
            </a:r>
            <a:r>
              <a:rPr lang="fr-BE" dirty="0" err="1"/>
              <a:t>prestaties</a:t>
            </a:r>
            <a:r>
              <a:rPr lang="fr-BE" dirty="0"/>
              <a:t> en UX </a:t>
            </a:r>
            <a:r>
              <a:rPr lang="fr-BE" dirty="0" err="1"/>
              <a:t>door</a:t>
            </a:r>
            <a:r>
              <a:rPr lang="fr-BE" dirty="0"/>
              <a:t> </a:t>
            </a:r>
            <a:r>
              <a:rPr lang="fr-BE" dirty="0" err="1"/>
              <a:t>queryparameters</a:t>
            </a:r>
            <a:r>
              <a:rPr lang="fr-BE" dirty="0"/>
              <a:t> te </a:t>
            </a:r>
            <a:r>
              <a:rPr lang="fr-BE" dirty="0" err="1"/>
              <a:t>gebruiken</a:t>
            </a:r>
            <a:r>
              <a:rPr lang="fr-BE" dirty="0"/>
              <a:t>.</a:t>
            </a:r>
          </a:p>
          <a:p>
            <a:pPr lvl="1"/>
            <a:r>
              <a:rPr lang="fr-BE" b="1" dirty="0" err="1"/>
              <a:t>Voorbeeld</a:t>
            </a:r>
            <a:r>
              <a:rPr lang="fr-BE" dirty="0"/>
              <a:t>: /</a:t>
            </a:r>
            <a:r>
              <a:rPr lang="fr-BE" dirty="0" err="1"/>
              <a:t>posts?search</a:t>
            </a:r>
            <a:r>
              <a:rPr lang="fr-BE" dirty="0"/>
              <a:t>=keyword, /</a:t>
            </a:r>
            <a:r>
              <a:rPr lang="fr-BE" dirty="0" err="1"/>
              <a:t>posts?sort</a:t>
            </a:r>
            <a:r>
              <a:rPr lang="fr-BE" dirty="0"/>
              <a:t>=date, /</a:t>
            </a:r>
            <a:r>
              <a:rPr lang="fr-BE" dirty="0" err="1"/>
              <a:t>posts?page</a:t>
            </a:r>
            <a:r>
              <a:rPr lang="fr-BE" dirty="0"/>
              <a:t>=2.</a:t>
            </a:r>
          </a:p>
          <a:p>
            <a:r>
              <a:rPr lang="fr-BE" b="1" dirty="0" err="1"/>
              <a:t>Speciale</a:t>
            </a:r>
            <a:r>
              <a:rPr lang="fr-BE" b="1" dirty="0"/>
              <a:t> </a:t>
            </a:r>
            <a:r>
              <a:rPr lang="fr-BE" b="1" dirty="0" err="1"/>
              <a:t>Operaties</a:t>
            </a:r>
            <a:r>
              <a:rPr lang="fr-BE" b="1" dirty="0"/>
              <a:t>:</a:t>
            </a:r>
          </a:p>
          <a:p>
            <a:pPr lvl="1"/>
            <a:r>
              <a:rPr lang="fr-BE" dirty="0" err="1"/>
              <a:t>Behandel</a:t>
            </a:r>
            <a:r>
              <a:rPr lang="fr-BE" dirty="0"/>
              <a:t> complexe </a:t>
            </a:r>
            <a:r>
              <a:rPr lang="fr-BE" dirty="0" err="1"/>
              <a:t>operaties</a:t>
            </a:r>
            <a:r>
              <a:rPr lang="fr-BE" dirty="0"/>
              <a:t> </a:t>
            </a:r>
            <a:r>
              <a:rPr lang="fr-BE" dirty="0" err="1"/>
              <a:t>als</a:t>
            </a:r>
            <a:r>
              <a:rPr lang="fr-BE" dirty="0"/>
              <a:t> </a:t>
            </a:r>
            <a:r>
              <a:rPr lang="fr-BE" dirty="0" err="1"/>
              <a:t>subresources</a:t>
            </a:r>
            <a:r>
              <a:rPr lang="fr-BE" dirty="0"/>
              <a:t>.</a:t>
            </a:r>
          </a:p>
          <a:p>
            <a:pPr lvl="1"/>
            <a:r>
              <a:rPr lang="fr-BE" b="1" dirty="0" err="1"/>
              <a:t>Voorbeeld</a:t>
            </a:r>
            <a:r>
              <a:rPr lang="fr-BE" dirty="0"/>
              <a:t>: /</a:t>
            </a:r>
            <a:r>
              <a:rPr lang="fr-BE" dirty="0" err="1"/>
              <a:t>posts</a:t>
            </a:r>
            <a:r>
              <a:rPr lang="fr-BE" dirty="0"/>
              <a:t>/{</a:t>
            </a:r>
            <a:r>
              <a:rPr lang="fr-BE" dirty="0" err="1"/>
              <a:t>postId</a:t>
            </a:r>
            <a:r>
              <a:rPr lang="fr-BE" dirty="0"/>
              <a:t>}/</a:t>
            </a:r>
            <a:r>
              <a:rPr lang="fr-BE" dirty="0" err="1"/>
              <a:t>publish</a:t>
            </a:r>
            <a:r>
              <a:rPr lang="fr-BE" dirty="0"/>
              <a:t> om </a:t>
            </a:r>
            <a:r>
              <a:rPr lang="fr-BE" dirty="0" err="1"/>
              <a:t>een</a:t>
            </a:r>
            <a:r>
              <a:rPr lang="fr-BE" dirty="0"/>
              <a:t> post te </a:t>
            </a:r>
            <a:r>
              <a:rPr lang="fr-BE" dirty="0" err="1"/>
              <a:t>publiceren</a:t>
            </a:r>
            <a:r>
              <a:rPr lang="fr-BE" dirty="0"/>
              <a:t>.</a:t>
            </a:r>
          </a:p>
          <a:p>
            <a:endParaRPr lang="en-BE" dirty="0"/>
          </a:p>
        </p:txBody>
      </p:sp>
      <p:sp>
        <p:nvSpPr>
          <p:cNvPr id="6" name="Slide Number Placeholder 5">
            <a:extLst>
              <a:ext uri="{FF2B5EF4-FFF2-40B4-BE49-F238E27FC236}">
                <a16:creationId xmlns:a16="http://schemas.microsoft.com/office/drawing/2014/main" id="{5F9C5303-F27F-AE25-4F52-38285A97C0D9}"/>
              </a:ext>
            </a:extLst>
          </p:cNvPr>
          <p:cNvSpPr>
            <a:spLocks noGrp="1"/>
          </p:cNvSpPr>
          <p:nvPr>
            <p:ph type="sldNum" sz="quarter" idx="12"/>
          </p:nvPr>
        </p:nvSpPr>
        <p:spPr/>
        <p:txBody>
          <a:bodyPr/>
          <a:lstStyle/>
          <a:p>
            <a:fld id="{068D24A2-3BA0-CE47-9626-802FA61C0AE5}" type="slidenum">
              <a:rPr lang="nl-BE" smtClean="0"/>
              <a:t>29</a:t>
            </a:fld>
            <a:endParaRPr lang="nl-BE" dirty="0"/>
          </a:p>
        </p:txBody>
      </p:sp>
    </p:spTree>
    <p:extLst>
      <p:ext uri="{BB962C8B-B14F-4D97-AF65-F5344CB8AC3E}">
        <p14:creationId xmlns:p14="http://schemas.microsoft.com/office/powerpoint/2010/main" val="374350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BC28-2FC9-8A6E-17E8-383EB4427945}"/>
              </a:ext>
            </a:extLst>
          </p:cNvPr>
          <p:cNvSpPr>
            <a:spLocks noGrp="1"/>
          </p:cNvSpPr>
          <p:nvPr>
            <p:ph type="title"/>
          </p:nvPr>
        </p:nvSpPr>
        <p:spPr/>
        <p:txBody>
          <a:bodyPr/>
          <a:lstStyle/>
          <a:p>
            <a:r>
              <a:rPr lang="nl-NL" dirty="0"/>
              <a:t>Fundamentele Technologieën</a:t>
            </a:r>
            <a:endParaRPr lang="en-BE" dirty="0"/>
          </a:p>
        </p:txBody>
      </p:sp>
      <p:sp>
        <p:nvSpPr>
          <p:cNvPr id="3" name="Content Placeholder 2">
            <a:extLst>
              <a:ext uri="{FF2B5EF4-FFF2-40B4-BE49-F238E27FC236}">
                <a16:creationId xmlns:a16="http://schemas.microsoft.com/office/drawing/2014/main" id="{AB9381E2-DB10-7339-E39D-CD4869FADD61}"/>
              </a:ext>
            </a:extLst>
          </p:cNvPr>
          <p:cNvSpPr>
            <a:spLocks noGrp="1"/>
          </p:cNvSpPr>
          <p:nvPr>
            <p:ph idx="1"/>
          </p:nvPr>
        </p:nvSpPr>
        <p:spPr/>
        <p:txBody>
          <a:bodyPr>
            <a:normAutofit fontScale="92500"/>
          </a:bodyPr>
          <a:lstStyle/>
          <a:p>
            <a:r>
              <a:rPr lang="nl-NL" dirty="0"/>
              <a:t>Web </a:t>
            </a:r>
            <a:r>
              <a:rPr lang="nl-NL" dirty="0" err="1"/>
              <a:t>API's</a:t>
            </a:r>
            <a:r>
              <a:rPr lang="nl-NL" dirty="0"/>
              <a:t> kunnen worden gebouwd met technologieën zoals Java, Python, Ruby, PHP, .NET, enz.</a:t>
            </a:r>
          </a:p>
          <a:p>
            <a:pPr>
              <a:buFont typeface="Arial" panose="020B0604020202020204" pitchFamily="34" charset="0"/>
              <a:buChar char="•"/>
            </a:pPr>
            <a:r>
              <a:rPr lang="nl-NL" b="1" dirty="0"/>
              <a:t>Stijlen van Web </a:t>
            </a:r>
            <a:r>
              <a:rPr lang="nl-NL" b="1" dirty="0" err="1"/>
              <a:t>API’s</a:t>
            </a:r>
            <a:r>
              <a:rPr lang="nl-NL" b="1" dirty="0"/>
              <a:t>:</a:t>
            </a:r>
          </a:p>
          <a:p>
            <a:pPr lvl="1"/>
            <a:r>
              <a:rPr lang="nl-NL" b="1" dirty="0"/>
              <a:t>SOAP:</a:t>
            </a:r>
            <a:r>
              <a:rPr lang="nl-NL" dirty="0"/>
              <a:t> Gebaseerd op het HTTP-protocol, gebruikt XML voor gegevensuitwisseling, zwaar in bandbreedte.</a:t>
            </a:r>
          </a:p>
          <a:p>
            <a:pPr lvl="1"/>
            <a:r>
              <a:rPr lang="nl-NL" b="1" dirty="0"/>
              <a:t>WCF:</a:t>
            </a:r>
            <a:r>
              <a:rPr lang="nl-NL" dirty="0"/>
              <a:t> Door Microsoft ontwikkeld, beheert de complexiteit van SOAP, maar blijft RPC-gebaseerd.</a:t>
            </a:r>
          </a:p>
          <a:p>
            <a:pPr lvl="1"/>
            <a:r>
              <a:rPr lang="nl-NL" b="1" dirty="0"/>
              <a:t>REST:</a:t>
            </a:r>
            <a:r>
              <a:rPr lang="nl-NL" dirty="0"/>
              <a:t> Een lichter alternatief voor SOAP, populairder geworden in de loop der tijd.</a:t>
            </a:r>
          </a:p>
          <a:p>
            <a:pPr lvl="1"/>
            <a:endParaRPr lang="en-BE" dirty="0"/>
          </a:p>
        </p:txBody>
      </p:sp>
      <p:sp>
        <p:nvSpPr>
          <p:cNvPr id="6" name="Slide Number Placeholder 5">
            <a:extLst>
              <a:ext uri="{FF2B5EF4-FFF2-40B4-BE49-F238E27FC236}">
                <a16:creationId xmlns:a16="http://schemas.microsoft.com/office/drawing/2014/main" id="{0E2C841E-3C74-6F42-B89C-6B0E57F3B6BC}"/>
              </a:ext>
            </a:extLst>
          </p:cNvPr>
          <p:cNvSpPr>
            <a:spLocks noGrp="1"/>
          </p:cNvSpPr>
          <p:nvPr>
            <p:ph type="sldNum" sz="quarter" idx="12"/>
          </p:nvPr>
        </p:nvSpPr>
        <p:spPr/>
        <p:txBody>
          <a:bodyPr/>
          <a:lstStyle/>
          <a:p>
            <a:fld id="{068D24A2-3BA0-CE47-9626-802FA61C0AE5}" type="slidenum">
              <a:rPr lang="nl-BE" smtClean="0"/>
              <a:t>3</a:t>
            </a:fld>
            <a:endParaRPr lang="nl-BE" dirty="0"/>
          </a:p>
        </p:txBody>
      </p:sp>
    </p:spTree>
    <p:extLst>
      <p:ext uri="{BB962C8B-B14F-4D97-AF65-F5344CB8AC3E}">
        <p14:creationId xmlns:p14="http://schemas.microsoft.com/office/powerpoint/2010/main" val="28682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B13F-AB5E-C248-4F8B-F40830879E93}"/>
              </a:ext>
            </a:extLst>
          </p:cNvPr>
          <p:cNvSpPr>
            <a:spLocks noGrp="1"/>
          </p:cNvSpPr>
          <p:nvPr>
            <p:ph type="title"/>
          </p:nvPr>
        </p:nvSpPr>
        <p:spPr/>
        <p:txBody>
          <a:bodyPr/>
          <a:lstStyle/>
          <a:p>
            <a:r>
              <a:rPr lang="fr-BE" dirty="0" err="1"/>
              <a:t>URL's</a:t>
            </a:r>
            <a:r>
              <a:rPr lang="fr-BE" dirty="0"/>
              <a:t> </a:t>
            </a:r>
            <a:r>
              <a:rPr lang="fr-BE" dirty="0" err="1"/>
              <a:t>voor</a:t>
            </a:r>
            <a:r>
              <a:rPr lang="fr-BE" dirty="0"/>
              <a:t> </a:t>
            </a:r>
            <a:r>
              <a:rPr lang="fr-BE" dirty="0" err="1"/>
              <a:t>Basisbewerkingen</a:t>
            </a:r>
            <a:endParaRPr lang="en-BE" dirty="0"/>
          </a:p>
        </p:txBody>
      </p:sp>
      <p:sp>
        <p:nvSpPr>
          <p:cNvPr id="3" name="Content Placeholder 2">
            <a:extLst>
              <a:ext uri="{FF2B5EF4-FFF2-40B4-BE49-F238E27FC236}">
                <a16:creationId xmlns:a16="http://schemas.microsoft.com/office/drawing/2014/main" id="{334D6CFF-28F5-29E7-3051-542B513BD429}"/>
              </a:ext>
            </a:extLst>
          </p:cNvPr>
          <p:cNvSpPr>
            <a:spLocks noGrp="1"/>
          </p:cNvSpPr>
          <p:nvPr>
            <p:ph idx="1"/>
          </p:nvPr>
        </p:nvSpPr>
        <p:spPr/>
        <p:txBody>
          <a:bodyPr>
            <a:normAutofit fontScale="92500" lnSpcReduction="20000"/>
          </a:bodyPr>
          <a:lstStyle/>
          <a:p>
            <a:r>
              <a:rPr lang="nl-NL" b="1" dirty="0"/>
              <a:t>Nieuwe Post Maken:</a:t>
            </a:r>
          </a:p>
          <a:p>
            <a:pPr lvl="1"/>
            <a:r>
              <a:rPr lang="nl-NL" b="1" dirty="0"/>
              <a:t>URL</a:t>
            </a:r>
            <a:r>
              <a:rPr lang="nl-NL" dirty="0"/>
              <a:t>: /</a:t>
            </a:r>
            <a:r>
              <a:rPr lang="nl-NL" dirty="0" err="1"/>
              <a:t>posts</a:t>
            </a:r>
            <a:endParaRPr lang="nl-NL" dirty="0"/>
          </a:p>
          <a:p>
            <a:pPr lvl="1"/>
            <a:r>
              <a:rPr lang="nl-NL" b="1" dirty="0"/>
              <a:t>HTTP Methode: </a:t>
            </a:r>
            <a:r>
              <a:rPr lang="nl-NL" dirty="0"/>
              <a:t>POST</a:t>
            </a:r>
          </a:p>
          <a:p>
            <a:pPr lvl="1"/>
            <a:r>
              <a:rPr lang="nl-NL" b="1" dirty="0"/>
              <a:t>Invoer</a:t>
            </a:r>
            <a:r>
              <a:rPr lang="nl-NL" dirty="0"/>
              <a:t>: Post details</a:t>
            </a:r>
          </a:p>
          <a:p>
            <a:pPr lvl="1"/>
            <a:r>
              <a:rPr lang="nl-NL" b="1" dirty="0"/>
              <a:t>Uitvoer</a:t>
            </a:r>
            <a:r>
              <a:rPr lang="nl-NL" dirty="0"/>
              <a:t>: Nieuwe post wordt gecreëerd</a:t>
            </a:r>
          </a:p>
          <a:p>
            <a:r>
              <a:rPr lang="nl-NL" b="1" dirty="0"/>
              <a:t>Alle </a:t>
            </a:r>
            <a:r>
              <a:rPr lang="nl-NL" b="1" dirty="0" err="1"/>
              <a:t>Posts</a:t>
            </a:r>
            <a:r>
              <a:rPr lang="nl-NL" b="1" dirty="0"/>
              <a:t> Weergeven:</a:t>
            </a:r>
          </a:p>
          <a:p>
            <a:pPr lvl="1"/>
            <a:r>
              <a:rPr lang="nl-NL" b="1" dirty="0"/>
              <a:t>URL: </a:t>
            </a:r>
            <a:r>
              <a:rPr lang="nl-NL" dirty="0"/>
              <a:t>/</a:t>
            </a:r>
            <a:r>
              <a:rPr lang="nl-NL" dirty="0" err="1"/>
              <a:t>posts</a:t>
            </a:r>
            <a:endParaRPr lang="nl-NL" dirty="0"/>
          </a:p>
          <a:p>
            <a:pPr lvl="1"/>
            <a:r>
              <a:rPr lang="nl-NL" b="1" dirty="0"/>
              <a:t>HTTP Methode: </a:t>
            </a:r>
            <a:r>
              <a:rPr lang="nl-NL" dirty="0"/>
              <a:t>GET</a:t>
            </a:r>
          </a:p>
          <a:p>
            <a:pPr lvl="1"/>
            <a:r>
              <a:rPr lang="nl-NL" b="1" dirty="0"/>
              <a:t>Invoer</a:t>
            </a:r>
            <a:r>
              <a:rPr lang="nl-NL" dirty="0"/>
              <a:t>: Geen</a:t>
            </a:r>
          </a:p>
          <a:p>
            <a:pPr lvl="1"/>
            <a:r>
              <a:rPr lang="nl-NL" b="1" dirty="0"/>
              <a:t>Uitvoer</a:t>
            </a:r>
            <a:r>
              <a:rPr lang="nl-NL" dirty="0"/>
              <a:t>: Lijst van alle </a:t>
            </a:r>
            <a:r>
              <a:rPr lang="nl-NL" dirty="0" err="1"/>
              <a:t>posts</a:t>
            </a:r>
            <a:endParaRPr lang="nl-NL" dirty="0"/>
          </a:p>
          <a:p>
            <a:endParaRPr lang="en-BE" dirty="0"/>
          </a:p>
        </p:txBody>
      </p:sp>
      <p:sp>
        <p:nvSpPr>
          <p:cNvPr id="6" name="Slide Number Placeholder 5">
            <a:extLst>
              <a:ext uri="{FF2B5EF4-FFF2-40B4-BE49-F238E27FC236}">
                <a16:creationId xmlns:a16="http://schemas.microsoft.com/office/drawing/2014/main" id="{9006DB54-145A-68E9-F592-7931FA34690A}"/>
              </a:ext>
            </a:extLst>
          </p:cNvPr>
          <p:cNvSpPr>
            <a:spLocks noGrp="1"/>
          </p:cNvSpPr>
          <p:nvPr>
            <p:ph type="sldNum" sz="quarter" idx="12"/>
          </p:nvPr>
        </p:nvSpPr>
        <p:spPr/>
        <p:txBody>
          <a:bodyPr/>
          <a:lstStyle/>
          <a:p>
            <a:fld id="{068D24A2-3BA0-CE47-9626-802FA61C0AE5}" type="slidenum">
              <a:rPr lang="nl-BE" smtClean="0"/>
              <a:t>30</a:t>
            </a:fld>
            <a:endParaRPr lang="nl-BE" dirty="0"/>
          </a:p>
        </p:txBody>
      </p:sp>
    </p:spTree>
    <p:extLst>
      <p:ext uri="{BB962C8B-B14F-4D97-AF65-F5344CB8AC3E}">
        <p14:creationId xmlns:p14="http://schemas.microsoft.com/office/powerpoint/2010/main" val="3933443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C1D3-3AF7-93B6-2D5F-1782905F64B2}"/>
              </a:ext>
            </a:extLst>
          </p:cNvPr>
          <p:cNvSpPr>
            <a:spLocks noGrp="1"/>
          </p:cNvSpPr>
          <p:nvPr>
            <p:ph type="title"/>
          </p:nvPr>
        </p:nvSpPr>
        <p:spPr/>
        <p:txBody>
          <a:bodyPr/>
          <a:lstStyle/>
          <a:p>
            <a:r>
              <a:rPr lang="nl-NL" dirty="0"/>
              <a:t>URL's voor Specifieke Weergaven</a:t>
            </a:r>
            <a:endParaRPr lang="en-BE" dirty="0"/>
          </a:p>
        </p:txBody>
      </p:sp>
      <p:sp>
        <p:nvSpPr>
          <p:cNvPr id="3" name="Content Placeholder 2">
            <a:extLst>
              <a:ext uri="{FF2B5EF4-FFF2-40B4-BE49-F238E27FC236}">
                <a16:creationId xmlns:a16="http://schemas.microsoft.com/office/drawing/2014/main" id="{D02AD5F3-7706-F0C5-ECA8-72DF1B805079}"/>
              </a:ext>
            </a:extLst>
          </p:cNvPr>
          <p:cNvSpPr>
            <a:spLocks noGrp="1"/>
          </p:cNvSpPr>
          <p:nvPr>
            <p:ph idx="1"/>
          </p:nvPr>
        </p:nvSpPr>
        <p:spPr>
          <a:xfrm>
            <a:off x="628650" y="939997"/>
            <a:ext cx="7886700" cy="3742005"/>
          </a:xfrm>
        </p:spPr>
        <p:txBody>
          <a:bodyPr>
            <a:normAutofit fontScale="70000" lnSpcReduction="20000"/>
          </a:bodyPr>
          <a:lstStyle/>
          <a:p>
            <a:r>
              <a:rPr lang="fr-BE" b="1" dirty="0" err="1"/>
              <a:t>Posts</a:t>
            </a:r>
            <a:r>
              <a:rPr lang="fr-BE" b="1" dirty="0"/>
              <a:t> per </a:t>
            </a:r>
            <a:r>
              <a:rPr lang="fr-BE" b="1" dirty="0" err="1"/>
              <a:t>Categorie</a:t>
            </a:r>
            <a:r>
              <a:rPr lang="fr-BE" b="1" dirty="0"/>
              <a:t>:</a:t>
            </a:r>
          </a:p>
          <a:p>
            <a:pPr lvl="1"/>
            <a:r>
              <a:rPr lang="fr-BE" b="1" dirty="0"/>
              <a:t>URL</a:t>
            </a:r>
            <a:r>
              <a:rPr lang="fr-BE" dirty="0"/>
              <a:t>: /</a:t>
            </a:r>
            <a:r>
              <a:rPr lang="fr-BE" dirty="0" err="1"/>
              <a:t>posts?categoryId</a:t>
            </a:r>
            <a:r>
              <a:rPr lang="fr-BE" dirty="0"/>
              <a:t>={</a:t>
            </a:r>
            <a:r>
              <a:rPr lang="fr-BE" dirty="0" err="1"/>
              <a:t>categoryId</a:t>
            </a:r>
            <a:r>
              <a:rPr lang="fr-BE" dirty="0"/>
              <a:t>}</a:t>
            </a:r>
          </a:p>
          <a:p>
            <a:pPr lvl="1"/>
            <a:r>
              <a:rPr lang="fr-BE" b="1" dirty="0"/>
              <a:t>HTTP </a:t>
            </a:r>
            <a:r>
              <a:rPr lang="fr-BE" b="1" dirty="0" err="1"/>
              <a:t>Methode</a:t>
            </a:r>
            <a:r>
              <a:rPr lang="fr-BE" b="1" dirty="0"/>
              <a:t>: </a:t>
            </a:r>
            <a:r>
              <a:rPr lang="fr-BE" dirty="0"/>
              <a:t>GET</a:t>
            </a:r>
          </a:p>
          <a:p>
            <a:pPr lvl="1"/>
            <a:r>
              <a:rPr lang="fr-BE" b="1" dirty="0" err="1"/>
              <a:t>Invoer</a:t>
            </a:r>
            <a:r>
              <a:rPr lang="fr-BE" b="1" dirty="0"/>
              <a:t>:</a:t>
            </a:r>
            <a:r>
              <a:rPr lang="fr-BE" dirty="0"/>
              <a:t> </a:t>
            </a:r>
            <a:r>
              <a:rPr lang="fr-BE" dirty="0" err="1"/>
              <a:t>Category</a:t>
            </a:r>
            <a:r>
              <a:rPr lang="fr-BE" dirty="0"/>
              <a:t> ID</a:t>
            </a:r>
          </a:p>
          <a:p>
            <a:pPr lvl="1"/>
            <a:r>
              <a:rPr lang="fr-BE" b="1" dirty="0" err="1"/>
              <a:t>Uitvoer</a:t>
            </a:r>
            <a:r>
              <a:rPr lang="fr-BE" dirty="0"/>
              <a:t>: </a:t>
            </a:r>
            <a:r>
              <a:rPr lang="fr-BE" dirty="0" err="1"/>
              <a:t>Lijst</a:t>
            </a:r>
            <a:r>
              <a:rPr lang="fr-BE" dirty="0"/>
              <a:t> van </a:t>
            </a:r>
            <a:r>
              <a:rPr lang="fr-BE" dirty="0" err="1"/>
              <a:t>posts</a:t>
            </a:r>
            <a:r>
              <a:rPr lang="fr-BE" dirty="0"/>
              <a:t> </a:t>
            </a:r>
            <a:r>
              <a:rPr lang="fr-BE" dirty="0" err="1"/>
              <a:t>binnen</a:t>
            </a:r>
            <a:r>
              <a:rPr lang="fr-BE" dirty="0"/>
              <a:t> de </a:t>
            </a:r>
            <a:r>
              <a:rPr lang="fr-BE" dirty="0" err="1"/>
              <a:t>categorie</a:t>
            </a:r>
            <a:endParaRPr lang="fr-BE" dirty="0"/>
          </a:p>
          <a:p>
            <a:r>
              <a:rPr lang="fr-BE" b="1" dirty="0" err="1"/>
              <a:t>Posts</a:t>
            </a:r>
            <a:r>
              <a:rPr lang="fr-BE" b="1" dirty="0"/>
              <a:t> per Tag:</a:t>
            </a:r>
          </a:p>
          <a:p>
            <a:pPr lvl="1"/>
            <a:r>
              <a:rPr lang="fr-BE" b="1" dirty="0"/>
              <a:t>URL</a:t>
            </a:r>
            <a:r>
              <a:rPr lang="fr-BE" dirty="0"/>
              <a:t>: /</a:t>
            </a:r>
            <a:r>
              <a:rPr lang="fr-BE" dirty="0" err="1"/>
              <a:t>posts?tag</a:t>
            </a:r>
            <a:r>
              <a:rPr lang="fr-BE" dirty="0"/>
              <a:t>={</a:t>
            </a:r>
            <a:r>
              <a:rPr lang="fr-BE" dirty="0" err="1"/>
              <a:t>tagId</a:t>
            </a:r>
            <a:r>
              <a:rPr lang="fr-BE" dirty="0"/>
              <a:t>}</a:t>
            </a:r>
          </a:p>
          <a:p>
            <a:pPr lvl="1"/>
            <a:r>
              <a:rPr lang="fr-BE" b="1" dirty="0"/>
              <a:t>HTTP </a:t>
            </a:r>
            <a:r>
              <a:rPr lang="fr-BE" b="1" dirty="0" err="1"/>
              <a:t>Methode</a:t>
            </a:r>
            <a:r>
              <a:rPr lang="fr-BE" b="1" dirty="0"/>
              <a:t>: </a:t>
            </a:r>
            <a:r>
              <a:rPr lang="fr-BE" dirty="0"/>
              <a:t>GET</a:t>
            </a:r>
          </a:p>
          <a:p>
            <a:pPr lvl="1"/>
            <a:r>
              <a:rPr lang="fr-BE" b="1" dirty="0" err="1"/>
              <a:t>Invoer</a:t>
            </a:r>
            <a:r>
              <a:rPr lang="fr-BE" dirty="0"/>
              <a:t>: Tag ID</a:t>
            </a:r>
          </a:p>
          <a:p>
            <a:pPr lvl="1"/>
            <a:r>
              <a:rPr lang="fr-BE" b="1" dirty="0" err="1"/>
              <a:t>Uitvoer</a:t>
            </a:r>
            <a:r>
              <a:rPr lang="fr-BE" dirty="0"/>
              <a:t>: </a:t>
            </a:r>
            <a:r>
              <a:rPr lang="fr-BE" dirty="0" err="1"/>
              <a:t>Lijst</a:t>
            </a:r>
            <a:r>
              <a:rPr lang="fr-BE" dirty="0"/>
              <a:t> van </a:t>
            </a:r>
            <a:r>
              <a:rPr lang="fr-BE" dirty="0" err="1"/>
              <a:t>posts</a:t>
            </a:r>
            <a:r>
              <a:rPr lang="fr-BE" dirty="0"/>
              <a:t> met de tag</a:t>
            </a:r>
          </a:p>
          <a:p>
            <a:r>
              <a:rPr lang="fr-BE" b="1" dirty="0" err="1"/>
              <a:t>Zoeken</a:t>
            </a:r>
            <a:r>
              <a:rPr lang="fr-BE" b="1" dirty="0"/>
              <a:t> </a:t>
            </a:r>
            <a:r>
              <a:rPr lang="fr-BE" b="1" dirty="0" err="1"/>
              <a:t>naar</a:t>
            </a:r>
            <a:r>
              <a:rPr lang="fr-BE" b="1" dirty="0"/>
              <a:t> </a:t>
            </a:r>
            <a:r>
              <a:rPr lang="fr-BE" b="1" dirty="0" err="1"/>
              <a:t>Posts</a:t>
            </a:r>
            <a:r>
              <a:rPr lang="fr-BE" b="1" dirty="0"/>
              <a:t>:</a:t>
            </a:r>
          </a:p>
          <a:p>
            <a:pPr lvl="1"/>
            <a:r>
              <a:rPr lang="fr-BE" b="1" dirty="0"/>
              <a:t>URL</a:t>
            </a:r>
            <a:r>
              <a:rPr lang="fr-BE" dirty="0"/>
              <a:t>: /</a:t>
            </a:r>
            <a:r>
              <a:rPr lang="fr-BE" dirty="0" err="1"/>
              <a:t>posts?search</a:t>
            </a:r>
            <a:r>
              <a:rPr lang="fr-BE" dirty="0"/>
              <a:t>={keyword}</a:t>
            </a:r>
          </a:p>
          <a:p>
            <a:pPr lvl="1"/>
            <a:r>
              <a:rPr lang="fr-BE" b="1" dirty="0"/>
              <a:t>HTTP </a:t>
            </a:r>
            <a:r>
              <a:rPr lang="fr-BE" b="1" dirty="0" err="1"/>
              <a:t>Methode</a:t>
            </a:r>
            <a:r>
              <a:rPr lang="fr-BE" b="1" dirty="0"/>
              <a:t>: </a:t>
            </a:r>
            <a:r>
              <a:rPr lang="fr-BE" dirty="0"/>
              <a:t>GET</a:t>
            </a:r>
          </a:p>
          <a:p>
            <a:pPr lvl="1"/>
            <a:r>
              <a:rPr lang="fr-BE" b="1" dirty="0" err="1"/>
              <a:t>Invoer</a:t>
            </a:r>
            <a:r>
              <a:rPr lang="fr-BE" dirty="0"/>
              <a:t>: </a:t>
            </a:r>
            <a:r>
              <a:rPr lang="fr-BE" dirty="0" err="1"/>
              <a:t>Zoekwoord</a:t>
            </a:r>
            <a:endParaRPr lang="fr-BE" dirty="0"/>
          </a:p>
          <a:p>
            <a:pPr lvl="1"/>
            <a:r>
              <a:rPr lang="fr-BE" b="1" dirty="0" err="1"/>
              <a:t>Uitvoer</a:t>
            </a:r>
            <a:r>
              <a:rPr lang="fr-BE" dirty="0"/>
              <a:t>: </a:t>
            </a:r>
            <a:r>
              <a:rPr lang="fr-BE" dirty="0" err="1"/>
              <a:t>Lijst</a:t>
            </a:r>
            <a:r>
              <a:rPr lang="fr-BE" dirty="0"/>
              <a:t> van </a:t>
            </a:r>
            <a:r>
              <a:rPr lang="fr-BE" dirty="0" err="1"/>
              <a:t>gevonden</a:t>
            </a:r>
            <a:r>
              <a:rPr lang="fr-BE" dirty="0"/>
              <a:t> </a:t>
            </a:r>
            <a:r>
              <a:rPr lang="fr-BE" dirty="0" err="1"/>
              <a:t>posts</a:t>
            </a:r>
            <a:endParaRPr lang="en-BE" dirty="0"/>
          </a:p>
        </p:txBody>
      </p:sp>
      <p:sp>
        <p:nvSpPr>
          <p:cNvPr id="6" name="Slide Number Placeholder 5">
            <a:extLst>
              <a:ext uri="{FF2B5EF4-FFF2-40B4-BE49-F238E27FC236}">
                <a16:creationId xmlns:a16="http://schemas.microsoft.com/office/drawing/2014/main" id="{4F33E763-CD11-DB12-6907-DE0974AA1D9B}"/>
              </a:ext>
            </a:extLst>
          </p:cNvPr>
          <p:cNvSpPr>
            <a:spLocks noGrp="1"/>
          </p:cNvSpPr>
          <p:nvPr>
            <p:ph type="sldNum" sz="quarter" idx="12"/>
          </p:nvPr>
        </p:nvSpPr>
        <p:spPr/>
        <p:txBody>
          <a:bodyPr/>
          <a:lstStyle/>
          <a:p>
            <a:fld id="{068D24A2-3BA0-CE47-9626-802FA61C0AE5}" type="slidenum">
              <a:rPr lang="nl-BE" smtClean="0"/>
              <a:t>31</a:t>
            </a:fld>
            <a:endParaRPr lang="nl-BE" dirty="0"/>
          </a:p>
        </p:txBody>
      </p:sp>
    </p:spTree>
    <p:extLst>
      <p:ext uri="{BB962C8B-B14F-4D97-AF65-F5344CB8AC3E}">
        <p14:creationId xmlns:p14="http://schemas.microsoft.com/office/powerpoint/2010/main" val="1238090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A750-97E4-423B-BBEB-6AAA9004B202}"/>
              </a:ext>
            </a:extLst>
          </p:cNvPr>
          <p:cNvSpPr>
            <a:spLocks noGrp="1"/>
          </p:cNvSpPr>
          <p:nvPr>
            <p:ph type="title"/>
          </p:nvPr>
        </p:nvSpPr>
        <p:spPr/>
        <p:txBody>
          <a:bodyPr/>
          <a:lstStyle/>
          <a:p>
            <a:r>
              <a:rPr lang="fr-BE" dirty="0" err="1"/>
              <a:t>URL's</a:t>
            </a:r>
            <a:r>
              <a:rPr lang="fr-BE" dirty="0"/>
              <a:t> </a:t>
            </a:r>
            <a:r>
              <a:rPr lang="fr-BE" dirty="0" err="1"/>
              <a:t>voor</a:t>
            </a:r>
            <a:r>
              <a:rPr lang="fr-BE" dirty="0"/>
              <a:t> </a:t>
            </a:r>
            <a:r>
              <a:rPr lang="fr-BE" dirty="0" err="1"/>
              <a:t>Postbeheer</a:t>
            </a:r>
            <a:endParaRPr lang="en-BE" dirty="0"/>
          </a:p>
        </p:txBody>
      </p:sp>
      <p:sp>
        <p:nvSpPr>
          <p:cNvPr id="3" name="Content Placeholder 2">
            <a:extLst>
              <a:ext uri="{FF2B5EF4-FFF2-40B4-BE49-F238E27FC236}">
                <a16:creationId xmlns:a16="http://schemas.microsoft.com/office/drawing/2014/main" id="{27F15FB3-FC7A-97C7-789B-8BFB575B0334}"/>
              </a:ext>
            </a:extLst>
          </p:cNvPr>
          <p:cNvSpPr>
            <a:spLocks noGrp="1"/>
          </p:cNvSpPr>
          <p:nvPr>
            <p:ph idx="1"/>
          </p:nvPr>
        </p:nvSpPr>
        <p:spPr>
          <a:xfrm>
            <a:off x="628650" y="939997"/>
            <a:ext cx="7886700" cy="3858883"/>
          </a:xfrm>
        </p:spPr>
        <p:txBody>
          <a:bodyPr>
            <a:normAutofit fontScale="70000" lnSpcReduction="20000"/>
          </a:bodyPr>
          <a:lstStyle/>
          <a:p>
            <a:r>
              <a:rPr lang="fr-BE" b="1" dirty="0" err="1"/>
              <a:t>Bekijk</a:t>
            </a:r>
            <a:r>
              <a:rPr lang="fr-BE" b="1" dirty="0"/>
              <a:t> </a:t>
            </a:r>
            <a:r>
              <a:rPr lang="fr-BE" b="1" dirty="0" err="1"/>
              <a:t>een</a:t>
            </a:r>
            <a:r>
              <a:rPr lang="fr-BE" b="1" dirty="0"/>
              <a:t> Post:</a:t>
            </a:r>
          </a:p>
          <a:p>
            <a:pPr lvl="1"/>
            <a:r>
              <a:rPr lang="fr-BE" b="1" dirty="0"/>
              <a:t>URL</a:t>
            </a:r>
            <a:r>
              <a:rPr lang="fr-BE" dirty="0"/>
              <a:t>: /</a:t>
            </a:r>
            <a:r>
              <a:rPr lang="fr-BE" dirty="0" err="1"/>
              <a:t>posts</a:t>
            </a:r>
            <a:r>
              <a:rPr lang="fr-BE" dirty="0"/>
              <a:t>/{</a:t>
            </a:r>
            <a:r>
              <a:rPr lang="fr-BE" dirty="0" err="1"/>
              <a:t>postId</a:t>
            </a:r>
            <a:r>
              <a:rPr lang="fr-BE" dirty="0"/>
              <a:t>}</a:t>
            </a:r>
          </a:p>
          <a:p>
            <a:pPr lvl="1"/>
            <a:r>
              <a:rPr lang="fr-BE" b="1" dirty="0"/>
              <a:t>HTTP </a:t>
            </a:r>
            <a:r>
              <a:rPr lang="fr-BE" b="1" dirty="0" err="1"/>
              <a:t>Methode</a:t>
            </a:r>
            <a:r>
              <a:rPr lang="fr-BE" dirty="0"/>
              <a:t>: GET</a:t>
            </a:r>
          </a:p>
          <a:p>
            <a:pPr lvl="1"/>
            <a:r>
              <a:rPr lang="fr-BE" b="1" dirty="0" err="1"/>
              <a:t>Invoer</a:t>
            </a:r>
            <a:r>
              <a:rPr lang="fr-BE" dirty="0"/>
              <a:t>: Post ID</a:t>
            </a:r>
          </a:p>
          <a:p>
            <a:pPr lvl="1"/>
            <a:r>
              <a:rPr lang="fr-BE" b="1" dirty="0" err="1"/>
              <a:t>Uitvoer</a:t>
            </a:r>
            <a:r>
              <a:rPr lang="fr-BE" dirty="0"/>
              <a:t>: </a:t>
            </a:r>
            <a:r>
              <a:rPr lang="fr-BE" dirty="0" err="1"/>
              <a:t>Postdetails</a:t>
            </a:r>
            <a:endParaRPr lang="fr-BE" dirty="0"/>
          </a:p>
          <a:p>
            <a:r>
              <a:rPr lang="fr-BE" b="1" dirty="0"/>
              <a:t>Update of </a:t>
            </a:r>
            <a:r>
              <a:rPr lang="fr-BE" b="1" dirty="0" err="1"/>
              <a:t>Verwijder</a:t>
            </a:r>
            <a:r>
              <a:rPr lang="fr-BE" b="1" dirty="0"/>
              <a:t> </a:t>
            </a:r>
            <a:r>
              <a:rPr lang="fr-BE" b="1" dirty="0" err="1"/>
              <a:t>een</a:t>
            </a:r>
            <a:r>
              <a:rPr lang="fr-BE" b="1" dirty="0"/>
              <a:t> Post:</a:t>
            </a:r>
          </a:p>
          <a:p>
            <a:pPr lvl="1"/>
            <a:r>
              <a:rPr lang="fr-BE" b="1" dirty="0"/>
              <a:t>URL</a:t>
            </a:r>
            <a:r>
              <a:rPr lang="fr-BE" dirty="0"/>
              <a:t>: /</a:t>
            </a:r>
            <a:r>
              <a:rPr lang="fr-BE" dirty="0" err="1"/>
              <a:t>posts</a:t>
            </a:r>
            <a:r>
              <a:rPr lang="fr-BE" dirty="0"/>
              <a:t>/{</a:t>
            </a:r>
            <a:r>
              <a:rPr lang="fr-BE" dirty="0" err="1"/>
              <a:t>postId</a:t>
            </a:r>
            <a:r>
              <a:rPr lang="fr-BE" dirty="0"/>
              <a:t>}</a:t>
            </a:r>
          </a:p>
          <a:p>
            <a:pPr lvl="1"/>
            <a:r>
              <a:rPr lang="fr-BE" b="1" dirty="0"/>
              <a:t>HTTP </a:t>
            </a:r>
            <a:r>
              <a:rPr lang="fr-BE" b="1" dirty="0" err="1"/>
              <a:t>Methode</a:t>
            </a:r>
            <a:r>
              <a:rPr lang="fr-BE" b="1" dirty="0"/>
              <a:t>: </a:t>
            </a:r>
            <a:r>
              <a:rPr lang="fr-BE" dirty="0"/>
              <a:t>PUT (update) / DELETE (</a:t>
            </a:r>
            <a:r>
              <a:rPr lang="fr-BE" dirty="0" err="1"/>
              <a:t>verwijder</a:t>
            </a:r>
            <a:r>
              <a:rPr lang="fr-BE" dirty="0"/>
              <a:t>)</a:t>
            </a:r>
          </a:p>
          <a:p>
            <a:pPr lvl="1"/>
            <a:r>
              <a:rPr lang="fr-BE" b="1" dirty="0" err="1"/>
              <a:t>Invoer</a:t>
            </a:r>
            <a:r>
              <a:rPr lang="fr-BE" b="1" dirty="0"/>
              <a:t>:</a:t>
            </a:r>
            <a:r>
              <a:rPr lang="fr-BE" dirty="0"/>
              <a:t> Post ID (</a:t>
            </a:r>
            <a:r>
              <a:rPr lang="fr-BE" dirty="0" err="1"/>
              <a:t>voor</a:t>
            </a:r>
            <a:r>
              <a:rPr lang="fr-BE" dirty="0"/>
              <a:t> </a:t>
            </a:r>
            <a:r>
              <a:rPr lang="fr-BE" dirty="0" err="1"/>
              <a:t>verwijderen</a:t>
            </a:r>
            <a:r>
              <a:rPr lang="fr-BE" dirty="0"/>
              <a:t>) of Post </a:t>
            </a:r>
            <a:r>
              <a:rPr lang="fr-BE" dirty="0" err="1"/>
              <a:t>details</a:t>
            </a:r>
            <a:r>
              <a:rPr lang="fr-BE" dirty="0"/>
              <a:t> (</a:t>
            </a:r>
            <a:r>
              <a:rPr lang="fr-BE" dirty="0" err="1"/>
              <a:t>voor</a:t>
            </a:r>
            <a:r>
              <a:rPr lang="fr-BE" dirty="0"/>
              <a:t> update)</a:t>
            </a:r>
          </a:p>
          <a:p>
            <a:r>
              <a:rPr lang="fr-BE" b="1" dirty="0" err="1"/>
              <a:t>Publiceer</a:t>
            </a:r>
            <a:r>
              <a:rPr lang="fr-BE" b="1" dirty="0"/>
              <a:t> of </a:t>
            </a:r>
            <a:r>
              <a:rPr lang="fr-BE" b="1" dirty="0" err="1"/>
              <a:t>Maak</a:t>
            </a:r>
            <a:r>
              <a:rPr lang="fr-BE" b="1" dirty="0"/>
              <a:t> </a:t>
            </a:r>
            <a:r>
              <a:rPr lang="fr-BE" b="1" dirty="0" err="1"/>
              <a:t>een</a:t>
            </a:r>
            <a:r>
              <a:rPr lang="fr-BE" b="1" dirty="0"/>
              <a:t> Post Niet-</a:t>
            </a:r>
            <a:r>
              <a:rPr lang="fr-BE" b="1" dirty="0" err="1"/>
              <a:t>Publiek</a:t>
            </a:r>
            <a:r>
              <a:rPr lang="fr-BE" b="1" dirty="0"/>
              <a:t>:</a:t>
            </a:r>
          </a:p>
          <a:p>
            <a:pPr lvl="1"/>
            <a:r>
              <a:rPr lang="fr-BE" b="1" dirty="0"/>
              <a:t>URL</a:t>
            </a:r>
            <a:r>
              <a:rPr lang="fr-BE" dirty="0"/>
              <a:t>: /</a:t>
            </a:r>
            <a:r>
              <a:rPr lang="fr-BE" dirty="0" err="1"/>
              <a:t>posts</a:t>
            </a:r>
            <a:r>
              <a:rPr lang="fr-BE" dirty="0"/>
              <a:t>/{</a:t>
            </a:r>
            <a:r>
              <a:rPr lang="fr-BE" dirty="0" err="1"/>
              <a:t>postId</a:t>
            </a:r>
            <a:r>
              <a:rPr lang="fr-BE" dirty="0"/>
              <a:t>}/</a:t>
            </a:r>
            <a:r>
              <a:rPr lang="fr-BE" dirty="0" err="1"/>
              <a:t>publish</a:t>
            </a:r>
            <a:r>
              <a:rPr lang="fr-BE" dirty="0"/>
              <a:t> (</a:t>
            </a:r>
            <a:r>
              <a:rPr lang="fr-BE" dirty="0" err="1"/>
              <a:t>publiceer</a:t>
            </a:r>
            <a:r>
              <a:rPr lang="fr-BE" dirty="0"/>
              <a:t>) / /</a:t>
            </a:r>
            <a:r>
              <a:rPr lang="fr-BE" dirty="0" err="1"/>
              <a:t>posts</a:t>
            </a:r>
            <a:r>
              <a:rPr lang="fr-BE" dirty="0"/>
              <a:t>/{</a:t>
            </a:r>
            <a:r>
              <a:rPr lang="fr-BE" dirty="0" err="1"/>
              <a:t>postId</a:t>
            </a:r>
            <a:r>
              <a:rPr lang="fr-BE" dirty="0"/>
              <a:t>}/</a:t>
            </a:r>
            <a:r>
              <a:rPr lang="fr-BE" dirty="0" err="1"/>
              <a:t>unpublish</a:t>
            </a:r>
            <a:r>
              <a:rPr lang="fr-BE" dirty="0"/>
              <a:t> (</a:t>
            </a:r>
            <a:r>
              <a:rPr lang="fr-BE" dirty="0" err="1"/>
              <a:t>maak</a:t>
            </a:r>
            <a:r>
              <a:rPr lang="fr-BE" dirty="0"/>
              <a:t> niet-</a:t>
            </a:r>
            <a:r>
              <a:rPr lang="fr-BE" dirty="0" err="1"/>
              <a:t>publiek</a:t>
            </a:r>
            <a:r>
              <a:rPr lang="fr-BE" dirty="0"/>
              <a:t>)</a:t>
            </a:r>
          </a:p>
          <a:p>
            <a:pPr lvl="1"/>
            <a:r>
              <a:rPr lang="fr-BE" b="1" dirty="0"/>
              <a:t>HTTP </a:t>
            </a:r>
            <a:r>
              <a:rPr lang="fr-BE" b="1" dirty="0" err="1"/>
              <a:t>Methode</a:t>
            </a:r>
            <a:r>
              <a:rPr lang="fr-BE" b="1" dirty="0"/>
              <a:t>: </a:t>
            </a:r>
            <a:r>
              <a:rPr lang="fr-BE" dirty="0"/>
              <a:t>POST</a:t>
            </a:r>
          </a:p>
          <a:p>
            <a:pPr lvl="1"/>
            <a:r>
              <a:rPr lang="fr-BE" b="1" dirty="0" err="1"/>
              <a:t>Invoer</a:t>
            </a:r>
            <a:r>
              <a:rPr lang="fr-BE" b="1" dirty="0"/>
              <a:t>: </a:t>
            </a:r>
            <a:r>
              <a:rPr lang="fr-BE" dirty="0"/>
              <a:t>Post ID</a:t>
            </a:r>
          </a:p>
          <a:p>
            <a:pPr lvl="1"/>
            <a:r>
              <a:rPr lang="fr-BE" b="1" dirty="0" err="1"/>
              <a:t>Uitvoer</a:t>
            </a:r>
            <a:r>
              <a:rPr lang="fr-BE" dirty="0"/>
              <a:t>: </a:t>
            </a:r>
            <a:r>
              <a:rPr lang="fr-BE" dirty="0" err="1"/>
              <a:t>Status</a:t>
            </a:r>
            <a:r>
              <a:rPr lang="fr-BE" dirty="0"/>
              <a:t> van </a:t>
            </a:r>
            <a:r>
              <a:rPr lang="fr-BE" dirty="0" err="1"/>
              <a:t>publicatie</a:t>
            </a:r>
            <a:endParaRPr lang="en-BE" dirty="0"/>
          </a:p>
        </p:txBody>
      </p:sp>
      <p:sp>
        <p:nvSpPr>
          <p:cNvPr id="6" name="Slide Number Placeholder 5">
            <a:extLst>
              <a:ext uri="{FF2B5EF4-FFF2-40B4-BE49-F238E27FC236}">
                <a16:creationId xmlns:a16="http://schemas.microsoft.com/office/drawing/2014/main" id="{5CCF3BA9-B3A3-3FDC-597F-C48EB5428A71}"/>
              </a:ext>
            </a:extLst>
          </p:cNvPr>
          <p:cNvSpPr>
            <a:spLocks noGrp="1"/>
          </p:cNvSpPr>
          <p:nvPr>
            <p:ph type="sldNum" sz="quarter" idx="12"/>
          </p:nvPr>
        </p:nvSpPr>
        <p:spPr/>
        <p:txBody>
          <a:bodyPr/>
          <a:lstStyle/>
          <a:p>
            <a:fld id="{068D24A2-3BA0-CE47-9626-802FA61C0AE5}" type="slidenum">
              <a:rPr lang="nl-BE" smtClean="0"/>
              <a:t>32</a:t>
            </a:fld>
            <a:endParaRPr lang="nl-BE" dirty="0"/>
          </a:p>
        </p:txBody>
      </p:sp>
    </p:spTree>
    <p:extLst>
      <p:ext uri="{BB962C8B-B14F-4D97-AF65-F5344CB8AC3E}">
        <p14:creationId xmlns:p14="http://schemas.microsoft.com/office/powerpoint/2010/main" val="3203991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DEFA-1CB4-6368-7A35-505A3BEC962F}"/>
              </a:ext>
            </a:extLst>
          </p:cNvPr>
          <p:cNvSpPr>
            <a:spLocks noGrp="1"/>
          </p:cNvSpPr>
          <p:nvPr>
            <p:ph type="title"/>
          </p:nvPr>
        </p:nvSpPr>
        <p:spPr/>
        <p:txBody>
          <a:bodyPr/>
          <a:lstStyle/>
          <a:p>
            <a:r>
              <a:rPr lang="nl-NL" dirty="0"/>
              <a:t>Gebruik van HTTP-methoden in REST </a:t>
            </a:r>
            <a:r>
              <a:rPr lang="nl-NL" dirty="0" err="1"/>
              <a:t>API's</a:t>
            </a:r>
            <a:endParaRPr lang="en-BE" dirty="0"/>
          </a:p>
        </p:txBody>
      </p:sp>
      <p:sp>
        <p:nvSpPr>
          <p:cNvPr id="3" name="Content Placeholder 2">
            <a:extLst>
              <a:ext uri="{FF2B5EF4-FFF2-40B4-BE49-F238E27FC236}">
                <a16:creationId xmlns:a16="http://schemas.microsoft.com/office/drawing/2014/main" id="{7192EF91-0E2A-D5C7-D8EA-9DFCCFC95A81}"/>
              </a:ext>
            </a:extLst>
          </p:cNvPr>
          <p:cNvSpPr>
            <a:spLocks noGrp="1"/>
          </p:cNvSpPr>
          <p:nvPr>
            <p:ph idx="1"/>
          </p:nvPr>
        </p:nvSpPr>
        <p:spPr>
          <a:xfrm>
            <a:off x="628650" y="939997"/>
            <a:ext cx="7886700" cy="3724817"/>
          </a:xfrm>
        </p:spPr>
        <p:txBody>
          <a:bodyPr>
            <a:normAutofit fontScale="55000" lnSpcReduction="20000"/>
          </a:bodyPr>
          <a:lstStyle/>
          <a:p>
            <a:r>
              <a:rPr lang="nl-NL" b="1" dirty="0"/>
              <a:t>GET</a:t>
            </a:r>
          </a:p>
          <a:p>
            <a:pPr lvl="1"/>
            <a:r>
              <a:rPr lang="nl-NL" dirty="0"/>
              <a:t>Doel: Ophalen of lezen van resources.</a:t>
            </a:r>
          </a:p>
          <a:p>
            <a:pPr lvl="1"/>
            <a:r>
              <a:rPr lang="nl-NL" dirty="0"/>
              <a:t>Voorbeelden:</a:t>
            </a:r>
          </a:p>
          <a:p>
            <a:pPr lvl="2"/>
            <a:r>
              <a:rPr lang="nl-NL" dirty="0"/>
              <a:t>GET /</a:t>
            </a:r>
            <a:r>
              <a:rPr lang="nl-NL" dirty="0" err="1"/>
              <a:t>posts</a:t>
            </a:r>
            <a:r>
              <a:rPr lang="nl-NL" dirty="0"/>
              <a:t>: Haal een lijst van alle </a:t>
            </a:r>
            <a:r>
              <a:rPr lang="nl-NL" dirty="0" err="1"/>
              <a:t>posts</a:t>
            </a:r>
            <a:r>
              <a:rPr lang="nl-NL" dirty="0"/>
              <a:t> op.</a:t>
            </a:r>
          </a:p>
          <a:p>
            <a:pPr lvl="2"/>
            <a:r>
              <a:rPr lang="nl-NL" dirty="0"/>
              <a:t>GET /</a:t>
            </a:r>
            <a:r>
              <a:rPr lang="nl-NL" dirty="0" err="1"/>
              <a:t>posts</a:t>
            </a:r>
            <a:r>
              <a:rPr lang="nl-NL" dirty="0"/>
              <a:t>/{</a:t>
            </a:r>
            <a:r>
              <a:rPr lang="nl-NL" dirty="0" err="1"/>
              <a:t>postId</a:t>
            </a:r>
            <a:r>
              <a:rPr lang="nl-NL" dirty="0"/>
              <a:t>}: Haal een specifieke post op via ID.</a:t>
            </a:r>
          </a:p>
          <a:p>
            <a:r>
              <a:rPr lang="nl-NL" b="1" dirty="0"/>
              <a:t>POST</a:t>
            </a:r>
          </a:p>
          <a:p>
            <a:pPr lvl="1"/>
            <a:r>
              <a:rPr lang="nl-NL" dirty="0"/>
              <a:t>Doel: Creëer nieuwe resources, met een door de server gedefinieerde URL.</a:t>
            </a:r>
          </a:p>
          <a:p>
            <a:pPr lvl="1"/>
            <a:r>
              <a:rPr lang="nl-NL" dirty="0"/>
              <a:t>Voorbeeld:</a:t>
            </a:r>
          </a:p>
          <a:p>
            <a:pPr lvl="2"/>
            <a:r>
              <a:rPr lang="nl-NL" dirty="0"/>
              <a:t>POST /</a:t>
            </a:r>
            <a:r>
              <a:rPr lang="nl-NL" dirty="0" err="1"/>
              <a:t>posts</a:t>
            </a:r>
            <a:r>
              <a:rPr lang="nl-NL" dirty="0"/>
              <a:t>: Creëer een nieuwe post (server bepaalt de ID en URL).</a:t>
            </a:r>
          </a:p>
          <a:p>
            <a:r>
              <a:rPr lang="nl-NL" b="1" dirty="0"/>
              <a:t>PUT</a:t>
            </a:r>
          </a:p>
          <a:p>
            <a:pPr lvl="1"/>
            <a:r>
              <a:rPr lang="nl-NL" dirty="0"/>
              <a:t>Doel: Creëer of vervang een resource op een door de client gedefinieerde URL. Kan ook gebruikt worden om een resource bij te werken.</a:t>
            </a:r>
          </a:p>
          <a:p>
            <a:pPr lvl="1"/>
            <a:r>
              <a:rPr lang="nl-NL" dirty="0"/>
              <a:t>Voorbeeld:</a:t>
            </a:r>
          </a:p>
          <a:p>
            <a:pPr lvl="2"/>
            <a:r>
              <a:rPr lang="nl-NL" dirty="0"/>
              <a:t>PUT /</a:t>
            </a:r>
            <a:r>
              <a:rPr lang="nl-NL" dirty="0" err="1"/>
              <a:t>posts</a:t>
            </a:r>
            <a:r>
              <a:rPr lang="nl-NL" dirty="0"/>
              <a:t>/{</a:t>
            </a:r>
            <a:r>
              <a:rPr lang="nl-NL" dirty="0" err="1"/>
              <a:t>postId</a:t>
            </a:r>
            <a:r>
              <a:rPr lang="nl-NL" dirty="0"/>
              <a:t>}: Vervang of werk een specifieke post bij.</a:t>
            </a:r>
          </a:p>
          <a:p>
            <a:r>
              <a:rPr lang="nl-NL" b="1" dirty="0"/>
              <a:t>PATCH</a:t>
            </a:r>
          </a:p>
          <a:p>
            <a:pPr lvl="1"/>
            <a:r>
              <a:rPr lang="nl-NL" dirty="0"/>
              <a:t>Doel: Werk delen van een resource bij op een door de client gedefinieerde URL.</a:t>
            </a:r>
          </a:p>
          <a:p>
            <a:pPr lvl="1"/>
            <a:r>
              <a:rPr lang="nl-NL" dirty="0"/>
              <a:t>Voorbeeld:</a:t>
            </a:r>
          </a:p>
          <a:p>
            <a:pPr lvl="2"/>
            <a:r>
              <a:rPr lang="nl-NL" dirty="0"/>
              <a:t>PATCH /</a:t>
            </a:r>
            <a:r>
              <a:rPr lang="nl-NL" dirty="0" err="1"/>
              <a:t>posts</a:t>
            </a:r>
            <a:r>
              <a:rPr lang="nl-NL" dirty="0"/>
              <a:t>/{</a:t>
            </a:r>
            <a:r>
              <a:rPr lang="nl-NL" dirty="0" err="1"/>
              <a:t>postId</a:t>
            </a:r>
            <a:r>
              <a:rPr lang="nl-NL" dirty="0"/>
              <a:t>}: Update bepaalde velden van een specifieke post.</a:t>
            </a:r>
            <a:endParaRPr lang="en-BE" dirty="0"/>
          </a:p>
        </p:txBody>
      </p:sp>
      <p:sp>
        <p:nvSpPr>
          <p:cNvPr id="6" name="Slide Number Placeholder 5">
            <a:extLst>
              <a:ext uri="{FF2B5EF4-FFF2-40B4-BE49-F238E27FC236}">
                <a16:creationId xmlns:a16="http://schemas.microsoft.com/office/drawing/2014/main" id="{65527696-0A07-0C4D-87BD-E0DD5B0A8DAE}"/>
              </a:ext>
            </a:extLst>
          </p:cNvPr>
          <p:cNvSpPr>
            <a:spLocks noGrp="1"/>
          </p:cNvSpPr>
          <p:nvPr>
            <p:ph type="sldNum" sz="quarter" idx="12"/>
          </p:nvPr>
        </p:nvSpPr>
        <p:spPr/>
        <p:txBody>
          <a:bodyPr/>
          <a:lstStyle/>
          <a:p>
            <a:fld id="{068D24A2-3BA0-CE47-9626-802FA61C0AE5}" type="slidenum">
              <a:rPr lang="nl-BE" smtClean="0"/>
              <a:t>33</a:t>
            </a:fld>
            <a:endParaRPr lang="nl-BE" dirty="0"/>
          </a:p>
        </p:txBody>
      </p:sp>
    </p:spTree>
    <p:extLst>
      <p:ext uri="{BB962C8B-B14F-4D97-AF65-F5344CB8AC3E}">
        <p14:creationId xmlns:p14="http://schemas.microsoft.com/office/powerpoint/2010/main" val="4151271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DE17-927B-A05C-D4EF-7E345F0C3307}"/>
              </a:ext>
            </a:extLst>
          </p:cNvPr>
          <p:cNvSpPr>
            <a:spLocks noGrp="1"/>
          </p:cNvSpPr>
          <p:nvPr>
            <p:ph type="title"/>
          </p:nvPr>
        </p:nvSpPr>
        <p:spPr/>
        <p:txBody>
          <a:bodyPr/>
          <a:lstStyle/>
          <a:p>
            <a:r>
              <a:rPr lang="fr-BE" dirty="0" err="1"/>
              <a:t>Succesvolle</a:t>
            </a:r>
            <a:r>
              <a:rPr lang="fr-BE" dirty="0"/>
              <a:t> HTTP-</a:t>
            </a:r>
            <a:r>
              <a:rPr lang="fr-BE" dirty="0" err="1"/>
              <a:t>Statuscodes</a:t>
            </a:r>
            <a:endParaRPr lang="en-BE" dirty="0"/>
          </a:p>
        </p:txBody>
      </p:sp>
      <p:sp>
        <p:nvSpPr>
          <p:cNvPr id="3" name="Content Placeholder 2">
            <a:extLst>
              <a:ext uri="{FF2B5EF4-FFF2-40B4-BE49-F238E27FC236}">
                <a16:creationId xmlns:a16="http://schemas.microsoft.com/office/drawing/2014/main" id="{8FFE8DD1-CB0F-2556-62B6-02EBAEF4077E}"/>
              </a:ext>
            </a:extLst>
          </p:cNvPr>
          <p:cNvSpPr>
            <a:spLocks noGrp="1"/>
          </p:cNvSpPr>
          <p:nvPr>
            <p:ph idx="1"/>
          </p:nvPr>
        </p:nvSpPr>
        <p:spPr/>
        <p:txBody>
          <a:bodyPr/>
          <a:lstStyle/>
          <a:p>
            <a:r>
              <a:rPr lang="nl-NL" b="1" dirty="0"/>
              <a:t>200 OK: </a:t>
            </a:r>
            <a:r>
              <a:rPr lang="nl-NL" dirty="0"/>
              <a:t>De aanvraag is succesvol verwerkt.</a:t>
            </a:r>
          </a:p>
          <a:p>
            <a:r>
              <a:rPr lang="nl-NL" b="1" dirty="0"/>
              <a:t>201 </a:t>
            </a:r>
            <a:r>
              <a:rPr lang="nl-NL" b="1" dirty="0" err="1"/>
              <a:t>Created</a:t>
            </a:r>
            <a:r>
              <a:rPr lang="nl-NL" b="1" dirty="0"/>
              <a:t>: </a:t>
            </a:r>
            <a:r>
              <a:rPr lang="nl-NL" dirty="0"/>
              <a:t>De aanvraag is geslaagd en er is een nieuwe resource aangemaakt.</a:t>
            </a:r>
          </a:p>
          <a:p>
            <a:r>
              <a:rPr lang="nl-NL" b="1" dirty="0"/>
              <a:t>202 </a:t>
            </a:r>
            <a:r>
              <a:rPr lang="nl-NL" b="1" dirty="0" err="1"/>
              <a:t>Accepted</a:t>
            </a:r>
            <a:r>
              <a:rPr lang="nl-NL" b="1" dirty="0"/>
              <a:t>: </a:t>
            </a:r>
            <a:r>
              <a:rPr lang="nl-NL" dirty="0"/>
              <a:t>De aanvraag is geaccepteerd, maar de verwerking is nog niet voltooid.</a:t>
            </a:r>
          </a:p>
          <a:p>
            <a:r>
              <a:rPr lang="nl-NL" b="1" dirty="0"/>
              <a:t>204 No Content: </a:t>
            </a:r>
            <a:r>
              <a:rPr lang="nl-NL" dirty="0"/>
              <a:t>De aanvraag is succesvol verwerkt, maar er is geen inhoud om terug te sturen (bijv. na een DELETE-operatie).</a:t>
            </a:r>
            <a:endParaRPr lang="en-BE" dirty="0"/>
          </a:p>
        </p:txBody>
      </p:sp>
      <p:sp>
        <p:nvSpPr>
          <p:cNvPr id="6" name="Slide Number Placeholder 5">
            <a:extLst>
              <a:ext uri="{FF2B5EF4-FFF2-40B4-BE49-F238E27FC236}">
                <a16:creationId xmlns:a16="http://schemas.microsoft.com/office/drawing/2014/main" id="{BBFED446-2661-5D23-8ADC-65779DCD82DE}"/>
              </a:ext>
            </a:extLst>
          </p:cNvPr>
          <p:cNvSpPr>
            <a:spLocks noGrp="1"/>
          </p:cNvSpPr>
          <p:nvPr>
            <p:ph type="sldNum" sz="quarter" idx="12"/>
          </p:nvPr>
        </p:nvSpPr>
        <p:spPr/>
        <p:txBody>
          <a:bodyPr/>
          <a:lstStyle/>
          <a:p>
            <a:fld id="{068D24A2-3BA0-CE47-9626-802FA61C0AE5}" type="slidenum">
              <a:rPr lang="nl-BE" smtClean="0"/>
              <a:t>34</a:t>
            </a:fld>
            <a:endParaRPr lang="nl-BE" dirty="0"/>
          </a:p>
        </p:txBody>
      </p:sp>
    </p:spTree>
    <p:extLst>
      <p:ext uri="{BB962C8B-B14F-4D97-AF65-F5344CB8AC3E}">
        <p14:creationId xmlns:p14="http://schemas.microsoft.com/office/powerpoint/2010/main" val="341948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B45F-D6D9-8384-1FA7-B8B58CE60E35}"/>
              </a:ext>
            </a:extLst>
          </p:cNvPr>
          <p:cNvSpPr>
            <a:spLocks noGrp="1"/>
          </p:cNvSpPr>
          <p:nvPr>
            <p:ph type="title"/>
          </p:nvPr>
        </p:nvSpPr>
        <p:spPr/>
        <p:txBody>
          <a:bodyPr/>
          <a:lstStyle/>
          <a:p>
            <a:r>
              <a:rPr lang="fr-BE" dirty="0" err="1"/>
              <a:t>Clientfouten</a:t>
            </a:r>
            <a:r>
              <a:rPr lang="fr-BE" dirty="0"/>
              <a:t> HTTP-</a:t>
            </a:r>
            <a:r>
              <a:rPr lang="fr-BE" dirty="0" err="1"/>
              <a:t>Statuscodes</a:t>
            </a:r>
            <a:endParaRPr lang="en-BE" dirty="0"/>
          </a:p>
        </p:txBody>
      </p:sp>
      <p:sp>
        <p:nvSpPr>
          <p:cNvPr id="3" name="Content Placeholder 2">
            <a:extLst>
              <a:ext uri="{FF2B5EF4-FFF2-40B4-BE49-F238E27FC236}">
                <a16:creationId xmlns:a16="http://schemas.microsoft.com/office/drawing/2014/main" id="{95DFCFD8-73CB-7A99-E0F9-879FF9D5FC14}"/>
              </a:ext>
            </a:extLst>
          </p:cNvPr>
          <p:cNvSpPr>
            <a:spLocks noGrp="1"/>
          </p:cNvSpPr>
          <p:nvPr>
            <p:ph idx="1"/>
          </p:nvPr>
        </p:nvSpPr>
        <p:spPr/>
        <p:txBody>
          <a:bodyPr>
            <a:normAutofit lnSpcReduction="10000"/>
          </a:bodyPr>
          <a:lstStyle/>
          <a:p>
            <a:pPr>
              <a:buFont typeface="Arial" panose="020B0604020202020204" pitchFamily="34" charset="0"/>
              <a:buChar char="•"/>
            </a:pPr>
            <a:r>
              <a:rPr lang="nl-NL" b="1" dirty="0"/>
              <a:t>400 Bad </a:t>
            </a:r>
            <a:r>
              <a:rPr lang="nl-NL" b="1" dirty="0" err="1"/>
              <a:t>Request</a:t>
            </a:r>
            <a:r>
              <a:rPr lang="nl-NL" dirty="0"/>
              <a:t>: De server kan de aanvraag niet verwerken vanwege een fout door de client (bijv. onjuiste invoer).</a:t>
            </a:r>
          </a:p>
          <a:p>
            <a:pPr>
              <a:buFont typeface="Arial" panose="020B0604020202020204" pitchFamily="34" charset="0"/>
              <a:buChar char="•"/>
            </a:pPr>
            <a:r>
              <a:rPr lang="nl-NL" b="1" dirty="0"/>
              <a:t>401 </a:t>
            </a:r>
            <a:r>
              <a:rPr lang="nl-NL" b="1" dirty="0" err="1"/>
              <a:t>Unauthorized</a:t>
            </a:r>
            <a:r>
              <a:rPr lang="nl-NL" dirty="0"/>
              <a:t>: Authenticatie is vereist voor de aanvraag.</a:t>
            </a:r>
          </a:p>
          <a:p>
            <a:pPr>
              <a:buFont typeface="Arial" panose="020B0604020202020204" pitchFamily="34" charset="0"/>
              <a:buChar char="•"/>
            </a:pPr>
            <a:r>
              <a:rPr lang="nl-NL" b="1" dirty="0"/>
              <a:t>403 </a:t>
            </a:r>
            <a:r>
              <a:rPr lang="nl-NL" b="1" dirty="0" err="1"/>
              <a:t>Forbidden</a:t>
            </a:r>
            <a:r>
              <a:rPr lang="nl-NL" dirty="0"/>
              <a:t>: De server weigert de aanvraag, ondanks dat deze geldig is (bijv. onvoldoende rechten).</a:t>
            </a:r>
          </a:p>
          <a:p>
            <a:pPr>
              <a:buFont typeface="Arial" panose="020B0604020202020204" pitchFamily="34" charset="0"/>
              <a:buChar char="•"/>
            </a:pPr>
            <a:r>
              <a:rPr lang="nl-NL" b="1" dirty="0"/>
              <a:t>404 </a:t>
            </a:r>
            <a:r>
              <a:rPr lang="nl-NL" b="1" dirty="0" err="1"/>
              <a:t>Not</a:t>
            </a:r>
            <a:r>
              <a:rPr lang="nl-NL" b="1" dirty="0"/>
              <a:t> Found</a:t>
            </a:r>
            <a:r>
              <a:rPr lang="nl-NL" dirty="0"/>
              <a:t>: De gevraagde resource is niet gevonden.</a:t>
            </a:r>
          </a:p>
        </p:txBody>
      </p:sp>
      <p:sp>
        <p:nvSpPr>
          <p:cNvPr id="6" name="Slide Number Placeholder 5">
            <a:extLst>
              <a:ext uri="{FF2B5EF4-FFF2-40B4-BE49-F238E27FC236}">
                <a16:creationId xmlns:a16="http://schemas.microsoft.com/office/drawing/2014/main" id="{996D86F5-0659-4EC5-7FDE-87ADF6D75B1F}"/>
              </a:ext>
            </a:extLst>
          </p:cNvPr>
          <p:cNvSpPr>
            <a:spLocks noGrp="1"/>
          </p:cNvSpPr>
          <p:nvPr>
            <p:ph type="sldNum" sz="quarter" idx="12"/>
          </p:nvPr>
        </p:nvSpPr>
        <p:spPr/>
        <p:txBody>
          <a:bodyPr/>
          <a:lstStyle/>
          <a:p>
            <a:fld id="{068D24A2-3BA0-CE47-9626-802FA61C0AE5}" type="slidenum">
              <a:rPr lang="nl-BE" smtClean="0"/>
              <a:t>35</a:t>
            </a:fld>
            <a:endParaRPr lang="nl-BE" dirty="0"/>
          </a:p>
        </p:txBody>
      </p:sp>
    </p:spTree>
    <p:extLst>
      <p:ext uri="{BB962C8B-B14F-4D97-AF65-F5344CB8AC3E}">
        <p14:creationId xmlns:p14="http://schemas.microsoft.com/office/powerpoint/2010/main" val="104839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2656-7178-65F4-CB79-8DF23F22ABD8}"/>
              </a:ext>
            </a:extLst>
          </p:cNvPr>
          <p:cNvSpPr>
            <a:spLocks noGrp="1"/>
          </p:cNvSpPr>
          <p:nvPr>
            <p:ph type="title"/>
          </p:nvPr>
        </p:nvSpPr>
        <p:spPr/>
        <p:txBody>
          <a:bodyPr/>
          <a:lstStyle/>
          <a:p>
            <a:r>
              <a:rPr lang="fr-BE" dirty="0" err="1"/>
              <a:t>Serverfouten</a:t>
            </a:r>
            <a:r>
              <a:rPr lang="fr-BE" dirty="0"/>
              <a:t> HTTP-</a:t>
            </a:r>
            <a:r>
              <a:rPr lang="fr-BE" dirty="0" err="1"/>
              <a:t>Statuscodes</a:t>
            </a:r>
            <a:endParaRPr lang="en-BE" dirty="0"/>
          </a:p>
        </p:txBody>
      </p:sp>
      <p:sp>
        <p:nvSpPr>
          <p:cNvPr id="3" name="Content Placeholder 2">
            <a:extLst>
              <a:ext uri="{FF2B5EF4-FFF2-40B4-BE49-F238E27FC236}">
                <a16:creationId xmlns:a16="http://schemas.microsoft.com/office/drawing/2014/main" id="{BC19D7A5-2AA0-015D-A1FC-DA6BC2F256B6}"/>
              </a:ext>
            </a:extLst>
          </p:cNvPr>
          <p:cNvSpPr>
            <a:spLocks noGrp="1"/>
          </p:cNvSpPr>
          <p:nvPr>
            <p:ph idx="1"/>
          </p:nvPr>
        </p:nvSpPr>
        <p:spPr/>
        <p:txBody>
          <a:bodyPr/>
          <a:lstStyle/>
          <a:p>
            <a:r>
              <a:rPr lang="nl-NL" b="1" dirty="0"/>
              <a:t>500 </a:t>
            </a:r>
            <a:r>
              <a:rPr lang="nl-NL" b="1" dirty="0" err="1"/>
              <a:t>Internal</a:t>
            </a:r>
            <a:r>
              <a:rPr lang="nl-NL" b="1" dirty="0"/>
              <a:t> Server Error: </a:t>
            </a:r>
            <a:r>
              <a:rPr lang="nl-NL" dirty="0"/>
              <a:t>Er is een onverwachte fout opgetreden op de server.</a:t>
            </a:r>
          </a:p>
          <a:p>
            <a:r>
              <a:rPr lang="nl-NL" b="1" dirty="0"/>
              <a:t>503 Service </a:t>
            </a:r>
            <a:r>
              <a:rPr lang="nl-NL" b="1" dirty="0" err="1"/>
              <a:t>Unavailable</a:t>
            </a:r>
            <a:r>
              <a:rPr lang="nl-NL" b="1" dirty="0"/>
              <a:t>: </a:t>
            </a:r>
            <a:r>
              <a:rPr lang="nl-NL" dirty="0"/>
              <a:t>De server is tijdelijk niet beschikbaar (bijv. door overbelasting of onderhoud).</a:t>
            </a:r>
            <a:endParaRPr lang="en-BE" dirty="0"/>
          </a:p>
        </p:txBody>
      </p:sp>
      <p:sp>
        <p:nvSpPr>
          <p:cNvPr id="6" name="Slide Number Placeholder 5">
            <a:extLst>
              <a:ext uri="{FF2B5EF4-FFF2-40B4-BE49-F238E27FC236}">
                <a16:creationId xmlns:a16="http://schemas.microsoft.com/office/drawing/2014/main" id="{5E250076-816A-F167-811A-46E205D3FA09}"/>
              </a:ext>
            </a:extLst>
          </p:cNvPr>
          <p:cNvSpPr>
            <a:spLocks noGrp="1"/>
          </p:cNvSpPr>
          <p:nvPr>
            <p:ph type="sldNum" sz="quarter" idx="12"/>
          </p:nvPr>
        </p:nvSpPr>
        <p:spPr/>
        <p:txBody>
          <a:bodyPr/>
          <a:lstStyle/>
          <a:p>
            <a:fld id="{068D24A2-3BA0-CE47-9626-802FA61C0AE5}" type="slidenum">
              <a:rPr lang="nl-BE" smtClean="0"/>
              <a:t>36</a:t>
            </a:fld>
            <a:endParaRPr lang="nl-BE" dirty="0"/>
          </a:p>
        </p:txBody>
      </p:sp>
    </p:spTree>
    <p:extLst>
      <p:ext uri="{BB962C8B-B14F-4D97-AF65-F5344CB8AC3E}">
        <p14:creationId xmlns:p14="http://schemas.microsoft.com/office/powerpoint/2010/main" val="3790445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71B2-625B-711D-1229-0BEBAFCF0BC1}"/>
              </a:ext>
            </a:extLst>
          </p:cNvPr>
          <p:cNvSpPr>
            <a:spLocks noGrp="1"/>
          </p:cNvSpPr>
          <p:nvPr>
            <p:ph type="title"/>
          </p:nvPr>
        </p:nvSpPr>
        <p:spPr/>
        <p:txBody>
          <a:bodyPr/>
          <a:lstStyle/>
          <a:p>
            <a:r>
              <a:rPr lang="fr-BE" dirty="0" err="1"/>
              <a:t>Voorbeelden</a:t>
            </a:r>
            <a:endParaRPr lang="en-BE" dirty="0"/>
          </a:p>
        </p:txBody>
      </p:sp>
      <p:sp>
        <p:nvSpPr>
          <p:cNvPr id="6" name="Slide Number Placeholder 5">
            <a:extLst>
              <a:ext uri="{FF2B5EF4-FFF2-40B4-BE49-F238E27FC236}">
                <a16:creationId xmlns:a16="http://schemas.microsoft.com/office/drawing/2014/main" id="{F4D0E5D1-0E3E-B50A-B9DD-F4D5C028E434}"/>
              </a:ext>
            </a:extLst>
          </p:cNvPr>
          <p:cNvSpPr>
            <a:spLocks noGrp="1"/>
          </p:cNvSpPr>
          <p:nvPr>
            <p:ph type="sldNum" sz="quarter" idx="12"/>
          </p:nvPr>
        </p:nvSpPr>
        <p:spPr/>
        <p:txBody>
          <a:bodyPr/>
          <a:lstStyle/>
          <a:p>
            <a:fld id="{068D24A2-3BA0-CE47-9626-802FA61C0AE5}" type="slidenum">
              <a:rPr lang="nl-BE" smtClean="0"/>
              <a:t>37</a:t>
            </a:fld>
            <a:endParaRPr lang="nl-BE" dirty="0"/>
          </a:p>
        </p:txBody>
      </p:sp>
      <p:pic>
        <p:nvPicPr>
          <p:cNvPr id="8" name="Picture 7">
            <a:extLst>
              <a:ext uri="{FF2B5EF4-FFF2-40B4-BE49-F238E27FC236}">
                <a16:creationId xmlns:a16="http://schemas.microsoft.com/office/drawing/2014/main" id="{D90AD18A-B5FB-90D4-56AF-25AFC50EA7D8}"/>
              </a:ext>
            </a:extLst>
          </p:cNvPr>
          <p:cNvPicPr>
            <a:picLocks noChangeAspect="1"/>
          </p:cNvPicPr>
          <p:nvPr/>
        </p:nvPicPr>
        <p:blipFill>
          <a:blip r:embed="rId2"/>
          <a:stretch>
            <a:fillRect/>
          </a:stretch>
        </p:blipFill>
        <p:spPr>
          <a:xfrm>
            <a:off x="1957368" y="852475"/>
            <a:ext cx="5693157" cy="3743588"/>
          </a:xfrm>
          <a:prstGeom prst="rect">
            <a:avLst/>
          </a:prstGeom>
        </p:spPr>
      </p:pic>
    </p:spTree>
    <p:extLst>
      <p:ext uri="{BB962C8B-B14F-4D97-AF65-F5344CB8AC3E}">
        <p14:creationId xmlns:p14="http://schemas.microsoft.com/office/powerpoint/2010/main" val="2074596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9D3F-3198-3F49-1576-0DEF98FA20C9}"/>
              </a:ext>
            </a:extLst>
          </p:cNvPr>
          <p:cNvSpPr>
            <a:spLocks noGrp="1"/>
          </p:cNvSpPr>
          <p:nvPr>
            <p:ph type="title"/>
          </p:nvPr>
        </p:nvSpPr>
        <p:spPr/>
        <p:txBody>
          <a:bodyPr/>
          <a:lstStyle/>
          <a:p>
            <a:r>
              <a:rPr lang="fr-BE" dirty="0"/>
              <a:t>Standaard versus Eigen </a:t>
            </a:r>
            <a:r>
              <a:rPr lang="fr-BE" dirty="0" err="1"/>
              <a:t>Statuscodes</a:t>
            </a:r>
            <a:endParaRPr lang="en-BE" dirty="0"/>
          </a:p>
        </p:txBody>
      </p:sp>
      <p:sp>
        <p:nvSpPr>
          <p:cNvPr id="3" name="Content Placeholder 2">
            <a:extLst>
              <a:ext uri="{FF2B5EF4-FFF2-40B4-BE49-F238E27FC236}">
                <a16:creationId xmlns:a16="http://schemas.microsoft.com/office/drawing/2014/main" id="{56C738A2-786F-E673-8534-CEA460ECB216}"/>
              </a:ext>
            </a:extLst>
          </p:cNvPr>
          <p:cNvSpPr>
            <a:spLocks noGrp="1"/>
          </p:cNvSpPr>
          <p:nvPr>
            <p:ph idx="1"/>
          </p:nvPr>
        </p:nvSpPr>
        <p:spPr/>
        <p:txBody>
          <a:bodyPr>
            <a:normAutofit fontScale="92500" lnSpcReduction="10000"/>
          </a:bodyPr>
          <a:lstStyle/>
          <a:p>
            <a:r>
              <a:rPr lang="nl-NL" b="1" dirty="0"/>
              <a:t>Gebruik van Standaardcodes:</a:t>
            </a:r>
          </a:p>
          <a:p>
            <a:pPr lvl="1"/>
            <a:r>
              <a:rPr lang="nl-NL" dirty="0"/>
              <a:t>Volg de HTTP-standaarden nauwkeurig om compatibiliteit en begrijpelijkheid te waarborgen.</a:t>
            </a:r>
          </a:p>
          <a:p>
            <a:pPr lvl="1"/>
            <a:r>
              <a:rPr lang="nl-NL" dirty="0"/>
              <a:t>Eigen statuscodes kunnen leiden tot verwarring bij gebruikers die onbekend zijn met jouw API.</a:t>
            </a:r>
          </a:p>
          <a:p>
            <a:r>
              <a:rPr lang="nl-NL" b="1" dirty="0"/>
              <a:t>Risico's van Eigen Codes:</a:t>
            </a:r>
          </a:p>
          <a:p>
            <a:pPr lvl="1"/>
            <a:r>
              <a:rPr lang="nl-NL" dirty="0"/>
              <a:t>Gebruikers kunnen problemen ondervinden bij het consumeren van jouw </a:t>
            </a:r>
            <a:r>
              <a:rPr lang="nl-NL" dirty="0" err="1"/>
              <a:t>API's</a:t>
            </a:r>
            <a:r>
              <a:rPr lang="nl-NL" dirty="0"/>
              <a:t>.</a:t>
            </a:r>
          </a:p>
          <a:p>
            <a:pPr lvl="1"/>
            <a:r>
              <a:rPr lang="nl-NL" dirty="0"/>
              <a:t>Het is belangrijk om de voordelen af te wegen voordat je eigen codes introduceert.</a:t>
            </a:r>
            <a:endParaRPr lang="en-BE" dirty="0"/>
          </a:p>
        </p:txBody>
      </p:sp>
      <p:sp>
        <p:nvSpPr>
          <p:cNvPr id="6" name="Slide Number Placeholder 5">
            <a:extLst>
              <a:ext uri="{FF2B5EF4-FFF2-40B4-BE49-F238E27FC236}">
                <a16:creationId xmlns:a16="http://schemas.microsoft.com/office/drawing/2014/main" id="{9CC255E6-F243-7DDF-6507-D99A26FD730F}"/>
              </a:ext>
            </a:extLst>
          </p:cNvPr>
          <p:cNvSpPr>
            <a:spLocks noGrp="1"/>
          </p:cNvSpPr>
          <p:nvPr>
            <p:ph type="sldNum" sz="quarter" idx="12"/>
          </p:nvPr>
        </p:nvSpPr>
        <p:spPr/>
        <p:txBody>
          <a:bodyPr/>
          <a:lstStyle/>
          <a:p>
            <a:fld id="{068D24A2-3BA0-CE47-9626-802FA61C0AE5}" type="slidenum">
              <a:rPr lang="nl-BE" smtClean="0"/>
              <a:t>38</a:t>
            </a:fld>
            <a:endParaRPr lang="nl-BE" dirty="0"/>
          </a:p>
        </p:txBody>
      </p:sp>
    </p:spTree>
    <p:extLst>
      <p:ext uri="{BB962C8B-B14F-4D97-AF65-F5344CB8AC3E}">
        <p14:creationId xmlns:p14="http://schemas.microsoft.com/office/powerpoint/2010/main" val="102010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0C22-20F9-B2AB-868D-B5EEC3B245CE}"/>
              </a:ext>
            </a:extLst>
          </p:cNvPr>
          <p:cNvSpPr>
            <a:spLocks noGrp="1"/>
          </p:cNvSpPr>
          <p:nvPr>
            <p:ph type="title"/>
          </p:nvPr>
        </p:nvSpPr>
        <p:spPr/>
        <p:txBody>
          <a:bodyPr/>
          <a:lstStyle/>
          <a:p>
            <a:r>
              <a:rPr lang="fr-BE" dirty="0" err="1"/>
              <a:t>Speciale</a:t>
            </a:r>
            <a:r>
              <a:rPr lang="fr-BE" dirty="0"/>
              <a:t> </a:t>
            </a:r>
            <a:r>
              <a:rPr lang="fr-BE" dirty="0" err="1"/>
              <a:t>Situaties</a:t>
            </a:r>
            <a:r>
              <a:rPr lang="fr-BE" dirty="0"/>
              <a:t> en Business </a:t>
            </a:r>
            <a:r>
              <a:rPr lang="fr-BE" dirty="0" err="1"/>
              <a:t>Statuscodes</a:t>
            </a:r>
            <a:endParaRPr lang="en-BE" dirty="0"/>
          </a:p>
        </p:txBody>
      </p:sp>
      <p:sp>
        <p:nvSpPr>
          <p:cNvPr id="3" name="Content Placeholder 2">
            <a:extLst>
              <a:ext uri="{FF2B5EF4-FFF2-40B4-BE49-F238E27FC236}">
                <a16:creationId xmlns:a16="http://schemas.microsoft.com/office/drawing/2014/main" id="{18A2994D-4903-74CF-5B48-FA437D7A497B}"/>
              </a:ext>
            </a:extLst>
          </p:cNvPr>
          <p:cNvSpPr>
            <a:spLocks noGrp="1"/>
          </p:cNvSpPr>
          <p:nvPr>
            <p:ph idx="1"/>
          </p:nvPr>
        </p:nvSpPr>
        <p:spPr/>
        <p:txBody>
          <a:bodyPr>
            <a:normAutofit fontScale="92500"/>
          </a:bodyPr>
          <a:lstStyle/>
          <a:p>
            <a:r>
              <a:rPr lang="nl-NL" b="1" dirty="0"/>
              <a:t>Wanneer Eigen Codes Overwegen?</a:t>
            </a:r>
          </a:p>
          <a:p>
            <a:pPr lvl="1"/>
            <a:r>
              <a:rPr lang="nl-NL" dirty="0"/>
              <a:t>Soms is er behoefte aan specifiekere meldingen dan wat standaard 4xx-codes bieden.</a:t>
            </a:r>
          </a:p>
          <a:p>
            <a:pPr lvl="1"/>
            <a:r>
              <a:rPr lang="nl-NL" dirty="0"/>
              <a:t>Bijvoorbeeld, een taak die om verschillende redenen kan falen, kan profiteren van gedetailleerde foutmeldingen.</a:t>
            </a:r>
          </a:p>
          <a:p>
            <a:r>
              <a:rPr lang="nl-NL" b="1" dirty="0"/>
              <a:t>Verschil tussen HTTP- en Businesscodes:</a:t>
            </a:r>
          </a:p>
          <a:p>
            <a:pPr lvl="1"/>
            <a:r>
              <a:rPr lang="nl-NL" b="1" dirty="0"/>
              <a:t>HTTP-statuscode:</a:t>
            </a:r>
            <a:r>
              <a:rPr lang="nl-NL" dirty="0"/>
              <a:t> Algemene status van de operatie.</a:t>
            </a:r>
          </a:p>
          <a:p>
            <a:pPr lvl="1"/>
            <a:r>
              <a:rPr lang="nl-NL" b="1" dirty="0"/>
              <a:t>Businesscode: </a:t>
            </a:r>
            <a:r>
              <a:rPr lang="nl-NL" dirty="0"/>
              <a:t>Specifieke foutmelding binnen de response body.</a:t>
            </a:r>
            <a:endParaRPr lang="en-BE" dirty="0"/>
          </a:p>
        </p:txBody>
      </p:sp>
      <p:sp>
        <p:nvSpPr>
          <p:cNvPr id="4" name="Date Placeholder 3">
            <a:extLst>
              <a:ext uri="{FF2B5EF4-FFF2-40B4-BE49-F238E27FC236}">
                <a16:creationId xmlns:a16="http://schemas.microsoft.com/office/drawing/2014/main" id="{26DA6A8F-44C1-D1E1-D7C3-7EBB34AB1BA8}"/>
              </a:ext>
            </a:extLst>
          </p:cNvPr>
          <p:cNvSpPr>
            <a:spLocks noGrp="1"/>
          </p:cNvSpPr>
          <p:nvPr>
            <p:ph type="dt" sz="half" idx="10"/>
          </p:nvPr>
        </p:nvSpPr>
        <p:spPr/>
        <p:txBody>
          <a:bodyPr/>
          <a:lstStyle/>
          <a:p>
            <a:fld id="{11C928F1-0076-4340-BE68-1AED3FC6F9FC}" type="datetime1">
              <a:rPr lang="nl-BE" smtClean="0"/>
              <a:t>11/09/2024</a:t>
            </a:fld>
            <a:endParaRPr lang="nl-BE"/>
          </a:p>
        </p:txBody>
      </p:sp>
      <p:sp>
        <p:nvSpPr>
          <p:cNvPr id="5" name="Footer Placeholder 4">
            <a:extLst>
              <a:ext uri="{FF2B5EF4-FFF2-40B4-BE49-F238E27FC236}">
                <a16:creationId xmlns:a16="http://schemas.microsoft.com/office/drawing/2014/main" id="{12D97714-2CD4-9D78-249A-B5361335E490}"/>
              </a:ext>
            </a:extLst>
          </p:cNvPr>
          <p:cNvSpPr>
            <a:spLocks noGrp="1"/>
          </p:cNvSpPr>
          <p:nvPr>
            <p:ph type="ftr" sz="quarter" idx="11"/>
          </p:nvPr>
        </p:nvSpPr>
        <p:spPr/>
        <p:txBody>
          <a:bodyPr/>
          <a:lstStyle/>
          <a:p>
            <a:pPr algn="l"/>
            <a:r>
              <a:rPr lang="nl-BE"/>
              <a:t>Powerpointsjabloon AP</a:t>
            </a:r>
            <a:endParaRPr lang="nl-BE" dirty="0"/>
          </a:p>
        </p:txBody>
      </p:sp>
      <p:sp>
        <p:nvSpPr>
          <p:cNvPr id="6" name="Slide Number Placeholder 5">
            <a:extLst>
              <a:ext uri="{FF2B5EF4-FFF2-40B4-BE49-F238E27FC236}">
                <a16:creationId xmlns:a16="http://schemas.microsoft.com/office/drawing/2014/main" id="{C9754A61-0C7E-AB5E-E1D2-F90FA6EA325C}"/>
              </a:ext>
            </a:extLst>
          </p:cNvPr>
          <p:cNvSpPr>
            <a:spLocks noGrp="1"/>
          </p:cNvSpPr>
          <p:nvPr>
            <p:ph type="sldNum" sz="quarter" idx="12"/>
          </p:nvPr>
        </p:nvSpPr>
        <p:spPr/>
        <p:txBody>
          <a:bodyPr/>
          <a:lstStyle/>
          <a:p>
            <a:fld id="{068D24A2-3BA0-CE47-9626-802FA61C0AE5}" type="slidenum">
              <a:rPr lang="nl-BE" smtClean="0"/>
              <a:t>39</a:t>
            </a:fld>
            <a:endParaRPr lang="nl-BE" dirty="0"/>
          </a:p>
        </p:txBody>
      </p:sp>
    </p:spTree>
    <p:extLst>
      <p:ext uri="{BB962C8B-B14F-4D97-AF65-F5344CB8AC3E}">
        <p14:creationId xmlns:p14="http://schemas.microsoft.com/office/powerpoint/2010/main" val="407785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3347-B2B5-243F-B678-2C7B34514ECC}"/>
              </a:ext>
            </a:extLst>
          </p:cNvPr>
          <p:cNvSpPr>
            <a:spLocks noGrp="1"/>
          </p:cNvSpPr>
          <p:nvPr>
            <p:ph type="title"/>
          </p:nvPr>
        </p:nvSpPr>
        <p:spPr/>
        <p:txBody>
          <a:bodyPr/>
          <a:lstStyle/>
          <a:p>
            <a:r>
              <a:rPr lang="fr-BE" b="1" dirty="0" err="1"/>
              <a:t>Evolutie</a:t>
            </a:r>
            <a:r>
              <a:rPr lang="fr-BE" b="1" dirty="0"/>
              <a:t> van Web </a:t>
            </a:r>
            <a:r>
              <a:rPr lang="fr-BE" b="1" dirty="0" err="1"/>
              <a:t>API's</a:t>
            </a:r>
            <a:br>
              <a:rPr lang="fr-BE" b="1" dirty="0"/>
            </a:br>
            <a:endParaRPr lang="en-BE" dirty="0"/>
          </a:p>
        </p:txBody>
      </p:sp>
      <p:sp>
        <p:nvSpPr>
          <p:cNvPr id="3" name="Content Placeholder 2">
            <a:extLst>
              <a:ext uri="{FF2B5EF4-FFF2-40B4-BE49-F238E27FC236}">
                <a16:creationId xmlns:a16="http://schemas.microsoft.com/office/drawing/2014/main" id="{939FF7C7-F050-C2B1-015D-CD46009BF634}"/>
              </a:ext>
            </a:extLst>
          </p:cNvPr>
          <p:cNvSpPr>
            <a:spLocks noGrp="1"/>
          </p:cNvSpPr>
          <p:nvPr>
            <p:ph idx="1"/>
          </p:nvPr>
        </p:nvSpPr>
        <p:spPr/>
        <p:txBody>
          <a:bodyPr>
            <a:normAutofit fontScale="92500"/>
          </a:bodyPr>
          <a:lstStyle/>
          <a:p>
            <a:r>
              <a:rPr lang="nl-NL" b="1" dirty="0"/>
              <a:t>Evolutie:</a:t>
            </a:r>
            <a:r>
              <a:rPr lang="nl-NL" dirty="0"/>
              <a:t> Van interne netwerken naar communicatie tussen verschillende platforms via Web Services en SOAP.</a:t>
            </a:r>
          </a:p>
          <a:p>
            <a:r>
              <a:rPr lang="nl-NL" b="1" dirty="0"/>
              <a:t>Beperkingen van SOAP:</a:t>
            </a:r>
            <a:r>
              <a:rPr lang="nl-NL" dirty="0"/>
              <a:t> Zwaar XML-gebruik en bandbreedte-intensief.</a:t>
            </a:r>
          </a:p>
          <a:p>
            <a:pPr>
              <a:buFont typeface="Arial" panose="020B0604020202020204" pitchFamily="34" charset="0"/>
              <a:buChar char="•"/>
            </a:pPr>
            <a:r>
              <a:rPr lang="nl-NL" b="1" dirty="0"/>
              <a:t>Moderne API Stijlen:</a:t>
            </a:r>
            <a:endParaRPr lang="nl-NL" dirty="0"/>
          </a:p>
          <a:p>
            <a:pPr marL="742950" lvl="1" indent="-285750">
              <a:buFont typeface="Arial" panose="020B0604020202020204" pitchFamily="34" charset="0"/>
              <a:buChar char="•"/>
            </a:pPr>
            <a:r>
              <a:rPr lang="nl-NL" b="1" dirty="0"/>
              <a:t>REST </a:t>
            </a:r>
            <a:r>
              <a:rPr lang="nl-NL" b="1" dirty="0" err="1"/>
              <a:t>APIs</a:t>
            </a:r>
            <a:r>
              <a:rPr lang="nl-NL" b="1" dirty="0"/>
              <a:t>:</a:t>
            </a:r>
            <a:r>
              <a:rPr lang="nl-NL" dirty="0"/>
              <a:t> Lichtgewicht, gebaseerd op HTTP.</a:t>
            </a:r>
          </a:p>
          <a:p>
            <a:pPr marL="742950" lvl="1" indent="-285750">
              <a:buFont typeface="Arial" panose="020B0604020202020204" pitchFamily="34" charset="0"/>
              <a:buChar char="•"/>
            </a:pPr>
            <a:r>
              <a:rPr lang="nl-NL" b="1" dirty="0"/>
              <a:t>Nieuwe API Stijlen:</a:t>
            </a:r>
            <a:r>
              <a:rPr lang="nl-NL" dirty="0"/>
              <a:t> </a:t>
            </a:r>
            <a:r>
              <a:rPr lang="nl-NL" dirty="0" err="1"/>
              <a:t>gRPC</a:t>
            </a:r>
            <a:r>
              <a:rPr lang="nl-NL" dirty="0"/>
              <a:t>, </a:t>
            </a:r>
            <a:r>
              <a:rPr lang="nl-NL" dirty="0" err="1"/>
              <a:t>GraphQL</a:t>
            </a:r>
            <a:r>
              <a:rPr lang="nl-NL" dirty="0"/>
              <a:t>, </a:t>
            </a:r>
            <a:r>
              <a:rPr lang="nl-NL" dirty="0" err="1"/>
              <a:t>SignalR</a:t>
            </a:r>
            <a:r>
              <a:rPr lang="nl-NL" dirty="0"/>
              <a:t> - ontwikkeld om aan moderne communicatiebehoeften te voldoen.</a:t>
            </a:r>
          </a:p>
          <a:p>
            <a:endParaRPr lang="en-BE" dirty="0"/>
          </a:p>
        </p:txBody>
      </p:sp>
      <p:sp>
        <p:nvSpPr>
          <p:cNvPr id="6" name="Slide Number Placeholder 5">
            <a:extLst>
              <a:ext uri="{FF2B5EF4-FFF2-40B4-BE49-F238E27FC236}">
                <a16:creationId xmlns:a16="http://schemas.microsoft.com/office/drawing/2014/main" id="{0D73BE85-A84D-BB5E-0F96-AB491A1980B7}"/>
              </a:ext>
            </a:extLst>
          </p:cNvPr>
          <p:cNvSpPr>
            <a:spLocks noGrp="1"/>
          </p:cNvSpPr>
          <p:nvPr>
            <p:ph type="sldNum" sz="quarter" idx="12"/>
          </p:nvPr>
        </p:nvSpPr>
        <p:spPr/>
        <p:txBody>
          <a:bodyPr/>
          <a:lstStyle/>
          <a:p>
            <a:fld id="{068D24A2-3BA0-CE47-9626-802FA61C0AE5}" type="slidenum">
              <a:rPr lang="nl-BE" smtClean="0"/>
              <a:t>4</a:t>
            </a:fld>
            <a:endParaRPr lang="nl-BE" dirty="0"/>
          </a:p>
        </p:txBody>
      </p:sp>
    </p:spTree>
    <p:extLst>
      <p:ext uri="{BB962C8B-B14F-4D97-AF65-F5344CB8AC3E}">
        <p14:creationId xmlns:p14="http://schemas.microsoft.com/office/powerpoint/2010/main" val="2898300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6FB4-817B-02E2-85C7-BE111338D3C5}"/>
              </a:ext>
            </a:extLst>
          </p:cNvPr>
          <p:cNvSpPr>
            <a:spLocks noGrp="1"/>
          </p:cNvSpPr>
          <p:nvPr>
            <p:ph type="title"/>
          </p:nvPr>
        </p:nvSpPr>
        <p:spPr/>
        <p:txBody>
          <a:bodyPr/>
          <a:lstStyle/>
          <a:p>
            <a:r>
              <a:rPr lang="fr-BE" dirty="0" err="1"/>
              <a:t>Voorbeeld</a:t>
            </a:r>
            <a:r>
              <a:rPr lang="fr-BE" dirty="0"/>
              <a:t> en </a:t>
            </a:r>
            <a:r>
              <a:rPr lang="fr-BE" dirty="0" err="1"/>
              <a:t>Aanbeveling</a:t>
            </a:r>
            <a:endParaRPr lang="en-BE" dirty="0"/>
          </a:p>
        </p:txBody>
      </p:sp>
      <p:sp>
        <p:nvSpPr>
          <p:cNvPr id="3" name="Content Placeholder 2">
            <a:extLst>
              <a:ext uri="{FF2B5EF4-FFF2-40B4-BE49-F238E27FC236}">
                <a16:creationId xmlns:a16="http://schemas.microsoft.com/office/drawing/2014/main" id="{2B0CD327-028B-1049-62A3-E24A708F4DAC}"/>
              </a:ext>
            </a:extLst>
          </p:cNvPr>
          <p:cNvSpPr>
            <a:spLocks noGrp="1"/>
          </p:cNvSpPr>
          <p:nvPr>
            <p:ph idx="1"/>
          </p:nvPr>
        </p:nvSpPr>
        <p:spPr>
          <a:xfrm>
            <a:off x="628650" y="939997"/>
            <a:ext cx="7886700" cy="3656065"/>
          </a:xfrm>
        </p:spPr>
        <p:txBody>
          <a:bodyPr>
            <a:normAutofit fontScale="92500" lnSpcReduction="20000"/>
          </a:bodyPr>
          <a:lstStyle/>
          <a:p>
            <a:r>
              <a:rPr lang="fr-BE" b="1" dirty="0" err="1"/>
              <a:t>Voorbeeld</a:t>
            </a:r>
            <a:r>
              <a:rPr lang="fr-BE" b="1" dirty="0"/>
              <a:t> van </a:t>
            </a:r>
            <a:r>
              <a:rPr lang="fr-BE" b="1" dirty="0" err="1"/>
              <a:t>Response</a:t>
            </a:r>
            <a:r>
              <a:rPr lang="fr-BE" b="1" dirty="0"/>
              <a:t>:</a:t>
            </a:r>
          </a:p>
          <a:p>
            <a:pPr lvl="1"/>
            <a:r>
              <a:rPr lang="fr-BE" b="1" dirty="0"/>
              <a:t>HTTP </a:t>
            </a:r>
            <a:r>
              <a:rPr lang="fr-BE" b="1" dirty="0" err="1"/>
              <a:t>Status</a:t>
            </a:r>
            <a:r>
              <a:rPr lang="fr-BE" b="1" dirty="0"/>
              <a:t>: </a:t>
            </a:r>
            <a:r>
              <a:rPr lang="fr-BE" dirty="0"/>
              <a:t>400 Bad </a:t>
            </a:r>
            <a:r>
              <a:rPr lang="fr-BE" dirty="0" err="1"/>
              <a:t>Request</a:t>
            </a:r>
            <a:endParaRPr lang="fr-BE" dirty="0"/>
          </a:p>
          <a:p>
            <a:pPr lvl="1"/>
            <a:r>
              <a:rPr lang="fr-BE" b="1" dirty="0" err="1"/>
              <a:t>Response</a:t>
            </a:r>
            <a:r>
              <a:rPr lang="fr-BE" b="1" dirty="0"/>
              <a:t> Body:</a:t>
            </a:r>
          </a:p>
          <a:p>
            <a:pPr lvl="2"/>
            <a:r>
              <a:rPr lang="fr-BE" dirty="0"/>
              <a:t>{</a:t>
            </a:r>
          </a:p>
          <a:p>
            <a:pPr lvl="2"/>
            <a:r>
              <a:rPr lang="fr-BE" dirty="0"/>
              <a:t>  "</a:t>
            </a:r>
            <a:r>
              <a:rPr lang="fr-BE" dirty="0" err="1"/>
              <a:t>error_code</a:t>
            </a:r>
            <a:r>
              <a:rPr lang="fr-BE" dirty="0"/>
              <a:t>": 1,</a:t>
            </a:r>
          </a:p>
          <a:p>
            <a:pPr lvl="2"/>
            <a:r>
              <a:rPr lang="fr-BE" dirty="0"/>
              <a:t>  "message": "The post </a:t>
            </a:r>
            <a:r>
              <a:rPr lang="fr-BE" dirty="0" err="1"/>
              <a:t>is</a:t>
            </a:r>
            <a:r>
              <a:rPr lang="fr-BE" dirty="0"/>
              <a:t> </a:t>
            </a:r>
            <a:r>
              <a:rPr lang="fr-BE" dirty="0" err="1"/>
              <a:t>locked</a:t>
            </a:r>
            <a:r>
              <a:rPr lang="fr-BE" dirty="0"/>
              <a:t> and </a:t>
            </a:r>
            <a:r>
              <a:rPr lang="fr-BE" dirty="0" err="1"/>
              <a:t>cannot</a:t>
            </a:r>
            <a:r>
              <a:rPr lang="fr-BE" dirty="0"/>
              <a:t> </a:t>
            </a:r>
            <a:r>
              <a:rPr lang="fr-BE" dirty="0" err="1"/>
              <a:t>be</a:t>
            </a:r>
            <a:r>
              <a:rPr lang="fr-BE" dirty="0"/>
              <a:t> </a:t>
            </a:r>
            <a:r>
              <a:rPr lang="fr-BE" dirty="0" err="1"/>
              <a:t>updated</a:t>
            </a:r>
            <a:r>
              <a:rPr lang="fr-BE" dirty="0"/>
              <a:t>."</a:t>
            </a:r>
          </a:p>
          <a:p>
            <a:pPr lvl="2"/>
            <a:r>
              <a:rPr lang="fr-BE" dirty="0"/>
              <a:t>}</a:t>
            </a:r>
          </a:p>
          <a:p>
            <a:r>
              <a:rPr lang="fr-BE" b="1" dirty="0" err="1"/>
              <a:t>Aanbeveling</a:t>
            </a:r>
            <a:r>
              <a:rPr lang="fr-BE" b="1" dirty="0"/>
              <a:t>:</a:t>
            </a:r>
          </a:p>
          <a:p>
            <a:pPr lvl="1"/>
            <a:r>
              <a:rPr lang="fr-BE" dirty="0" err="1"/>
              <a:t>Gebruik</a:t>
            </a:r>
            <a:r>
              <a:rPr lang="fr-BE" dirty="0"/>
              <a:t> HTTP-</a:t>
            </a:r>
            <a:r>
              <a:rPr lang="fr-BE" dirty="0" err="1"/>
              <a:t>statuscodes</a:t>
            </a:r>
            <a:r>
              <a:rPr lang="fr-BE" dirty="0"/>
              <a:t> </a:t>
            </a:r>
            <a:r>
              <a:rPr lang="fr-BE" dirty="0" err="1"/>
              <a:t>voor</a:t>
            </a:r>
            <a:r>
              <a:rPr lang="fr-BE" dirty="0"/>
              <a:t> de </a:t>
            </a:r>
            <a:r>
              <a:rPr lang="fr-BE" dirty="0" err="1"/>
              <a:t>algemene</a:t>
            </a:r>
            <a:r>
              <a:rPr lang="fr-BE" dirty="0"/>
              <a:t> </a:t>
            </a:r>
            <a:r>
              <a:rPr lang="fr-BE" dirty="0" err="1"/>
              <a:t>status</a:t>
            </a:r>
            <a:r>
              <a:rPr lang="fr-BE" dirty="0"/>
              <a:t> en </a:t>
            </a:r>
            <a:r>
              <a:rPr lang="fr-BE" dirty="0" err="1"/>
              <a:t>businesscodes</a:t>
            </a:r>
            <a:r>
              <a:rPr lang="fr-BE" dirty="0"/>
              <a:t> </a:t>
            </a:r>
            <a:r>
              <a:rPr lang="fr-BE" dirty="0" err="1"/>
              <a:t>voor</a:t>
            </a:r>
            <a:r>
              <a:rPr lang="fr-BE" dirty="0"/>
              <a:t> </a:t>
            </a:r>
            <a:r>
              <a:rPr lang="fr-BE" dirty="0" err="1"/>
              <a:t>gedetailleerde</a:t>
            </a:r>
            <a:r>
              <a:rPr lang="fr-BE" dirty="0"/>
              <a:t> </a:t>
            </a:r>
            <a:r>
              <a:rPr lang="fr-BE" dirty="0" err="1"/>
              <a:t>fouten</a:t>
            </a:r>
            <a:r>
              <a:rPr lang="fr-BE" dirty="0"/>
              <a:t>.</a:t>
            </a:r>
          </a:p>
          <a:p>
            <a:pPr lvl="1"/>
            <a:r>
              <a:rPr lang="fr-BE" b="1" dirty="0" err="1"/>
              <a:t>Belangrijk</a:t>
            </a:r>
            <a:r>
              <a:rPr lang="fr-BE" b="1" dirty="0"/>
              <a:t>:</a:t>
            </a:r>
            <a:r>
              <a:rPr lang="fr-BE" dirty="0"/>
              <a:t> </a:t>
            </a:r>
            <a:r>
              <a:rPr lang="fr-BE" dirty="0" err="1"/>
              <a:t>Controleer</a:t>
            </a:r>
            <a:r>
              <a:rPr lang="fr-BE" dirty="0"/>
              <a:t> </a:t>
            </a:r>
            <a:r>
              <a:rPr lang="fr-BE" dirty="0" err="1"/>
              <a:t>altijd</a:t>
            </a:r>
            <a:r>
              <a:rPr lang="fr-BE" dirty="0"/>
              <a:t> </a:t>
            </a:r>
            <a:r>
              <a:rPr lang="fr-BE" dirty="0" err="1"/>
              <a:t>eerst</a:t>
            </a:r>
            <a:r>
              <a:rPr lang="fr-BE" dirty="0"/>
              <a:t> de </a:t>
            </a:r>
            <a:r>
              <a:rPr lang="fr-BE" dirty="0" err="1"/>
              <a:t>lijst</a:t>
            </a:r>
            <a:r>
              <a:rPr lang="fr-BE" dirty="0"/>
              <a:t> van </a:t>
            </a:r>
            <a:r>
              <a:rPr lang="fr-BE" dirty="0" err="1"/>
              <a:t>bestaande</a:t>
            </a:r>
            <a:r>
              <a:rPr lang="fr-BE" dirty="0"/>
              <a:t> HTTP-</a:t>
            </a:r>
            <a:r>
              <a:rPr lang="fr-BE" dirty="0" err="1"/>
              <a:t>statuscodes</a:t>
            </a:r>
            <a:r>
              <a:rPr lang="fr-BE" dirty="0"/>
              <a:t> </a:t>
            </a:r>
            <a:r>
              <a:rPr lang="fr-BE" dirty="0" err="1"/>
              <a:t>voordat</a:t>
            </a:r>
            <a:r>
              <a:rPr lang="fr-BE" dirty="0"/>
              <a:t> je </a:t>
            </a:r>
            <a:r>
              <a:rPr lang="fr-BE" dirty="0" err="1"/>
              <a:t>eigen</a:t>
            </a:r>
            <a:r>
              <a:rPr lang="fr-BE" dirty="0"/>
              <a:t> codes </a:t>
            </a:r>
            <a:r>
              <a:rPr lang="fr-BE" dirty="0" err="1"/>
              <a:t>maakt</a:t>
            </a:r>
            <a:r>
              <a:rPr lang="fr-BE" dirty="0"/>
              <a:t>.</a:t>
            </a:r>
          </a:p>
          <a:p>
            <a:endParaRPr lang="en-BE" dirty="0"/>
          </a:p>
        </p:txBody>
      </p:sp>
      <p:sp>
        <p:nvSpPr>
          <p:cNvPr id="6" name="Slide Number Placeholder 5">
            <a:extLst>
              <a:ext uri="{FF2B5EF4-FFF2-40B4-BE49-F238E27FC236}">
                <a16:creationId xmlns:a16="http://schemas.microsoft.com/office/drawing/2014/main" id="{DD5633E3-D2AE-524F-8E50-B1A4E4BC5FAA}"/>
              </a:ext>
            </a:extLst>
          </p:cNvPr>
          <p:cNvSpPr>
            <a:spLocks noGrp="1"/>
          </p:cNvSpPr>
          <p:nvPr>
            <p:ph type="sldNum" sz="quarter" idx="12"/>
          </p:nvPr>
        </p:nvSpPr>
        <p:spPr/>
        <p:txBody>
          <a:bodyPr/>
          <a:lstStyle/>
          <a:p>
            <a:fld id="{068D24A2-3BA0-CE47-9626-802FA61C0AE5}" type="slidenum">
              <a:rPr lang="nl-BE" smtClean="0"/>
              <a:t>40</a:t>
            </a:fld>
            <a:endParaRPr lang="nl-BE" dirty="0"/>
          </a:p>
        </p:txBody>
      </p:sp>
    </p:spTree>
    <p:extLst>
      <p:ext uri="{BB962C8B-B14F-4D97-AF65-F5344CB8AC3E}">
        <p14:creationId xmlns:p14="http://schemas.microsoft.com/office/powerpoint/2010/main" val="1911579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05B0-E888-1D47-80F6-AE0E7E20F18C}"/>
              </a:ext>
            </a:extLst>
          </p:cNvPr>
          <p:cNvSpPr>
            <a:spLocks noGrp="1"/>
          </p:cNvSpPr>
          <p:nvPr>
            <p:ph type="title"/>
          </p:nvPr>
        </p:nvSpPr>
        <p:spPr/>
        <p:txBody>
          <a:bodyPr/>
          <a:lstStyle/>
          <a:p>
            <a:r>
              <a:rPr lang="fr-BE" dirty="0"/>
              <a:t>Wat </a:t>
            </a:r>
            <a:r>
              <a:rPr lang="fr-BE" dirty="0" err="1"/>
              <a:t>is</a:t>
            </a:r>
            <a:r>
              <a:rPr lang="fr-BE" dirty="0"/>
              <a:t> </a:t>
            </a:r>
            <a:r>
              <a:rPr lang="fr-BE" dirty="0" err="1"/>
              <a:t>OpenAPI</a:t>
            </a:r>
            <a:r>
              <a:rPr lang="fr-BE" dirty="0"/>
              <a:t>?</a:t>
            </a:r>
            <a:endParaRPr lang="en-BE" dirty="0"/>
          </a:p>
        </p:txBody>
      </p:sp>
      <p:sp>
        <p:nvSpPr>
          <p:cNvPr id="3" name="Content Placeholder 2">
            <a:extLst>
              <a:ext uri="{FF2B5EF4-FFF2-40B4-BE49-F238E27FC236}">
                <a16:creationId xmlns:a16="http://schemas.microsoft.com/office/drawing/2014/main" id="{4D2D446A-6DE6-8341-671A-3E7B9DF3CF3A}"/>
              </a:ext>
            </a:extLst>
          </p:cNvPr>
          <p:cNvSpPr>
            <a:spLocks noGrp="1"/>
          </p:cNvSpPr>
          <p:nvPr>
            <p:ph idx="1"/>
          </p:nvPr>
        </p:nvSpPr>
        <p:spPr/>
        <p:txBody>
          <a:bodyPr>
            <a:normAutofit lnSpcReduction="10000"/>
          </a:bodyPr>
          <a:lstStyle/>
          <a:p>
            <a:r>
              <a:rPr lang="nl-NL" b="1" dirty="0" err="1"/>
              <a:t>OpenAPI</a:t>
            </a:r>
            <a:r>
              <a:rPr lang="nl-NL" dirty="0"/>
              <a:t> (ook bekend als Swagger) is een specificatie voor REST </a:t>
            </a:r>
            <a:r>
              <a:rPr lang="nl-NL" dirty="0" err="1"/>
              <a:t>API's</a:t>
            </a:r>
            <a:r>
              <a:rPr lang="nl-NL" dirty="0"/>
              <a:t> die beschrijft hoe de API werkt zonder toegang tot de broncode. Het biedt een gestructureerde manier om de </a:t>
            </a:r>
            <a:r>
              <a:rPr lang="nl-NL" dirty="0" err="1"/>
              <a:t>API’s</a:t>
            </a:r>
            <a:r>
              <a:rPr lang="nl-NL" dirty="0"/>
              <a:t> in- en </a:t>
            </a:r>
            <a:r>
              <a:rPr lang="nl-NL" dirty="0" err="1"/>
              <a:t>outputs</a:t>
            </a:r>
            <a:r>
              <a:rPr lang="nl-NL" dirty="0"/>
              <a:t> en hun interacties te documenteren.</a:t>
            </a:r>
          </a:p>
          <a:p>
            <a:pPr lvl="1"/>
            <a:r>
              <a:rPr lang="nl-NL" b="1" dirty="0"/>
              <a:t>Doel</a:t>
            </a:r>
            <a:r>
              <a:rPr lang="nl-NL" dirty="0"/>
              <a:t>: Ontwikkelaars en machines begrijpen hoe de API werkt.</a:t>
            </a:r>
          </a:p>
          <a:p>
            <a:pPr lvl="1"/>
            <a:r>
              <a:rPr lang="nl-NL" b="1" dirty="0"/>
              <a:t>Specificatie</a:t>
            </a:r>
            <a:r>
              <a:rPr lang="nl-NL" dirty="0"/>
              <a:t>: Biedt gedetailleerde informatie over de API, zoals </a:t>
            </a:r>
            <a:r>
              <a:rPr lang="nl-NL" dirty="0" err="1"/>
              <a:t>endpoints</a:t>
            </a:r>
            <a:r>
              <a:rPr lang="nl-NL" dirty="0"/>
              <a:t>, methoden, parameters, en antwoorden.</a:t>
            </a:r>
          </a:p>
          <a:p>
            <a:endParaRPr lang="en-BE" dirty="0"/>
          </a:p>
        </p:txBody>
      </p:sp>
      <p:sp>
        <p:nvSpPr>
          <p:cNvPr id="6" name="Slide Number Placeholder 5">
            <a:extLst>
              <a:ext uri="{FF2B5EF4-FFF2-40B4-BE49-F238E27FC236}">
                <a16:creationId xmlns:a16="http://schemas.microsoft.com/office/drawing/2014/main" id="{563F173A-6200-DE33-ECB6-06945041ACA2}"/>
              </a:ext>
            </a:extLst>
          </p:cNvPr>
          <p:cNvSpPr>
            <a:spLocks noGrp="1"/>
          </p:cNvSpPr>
          <p:nvPr>
            <p:ph type="sldNum" sz="quarter" idx="12"/>
          </p:nvPr>
        </p:nvSpPr>
        <p:spPr/>
        <p:txBody>
          <a:bodyPr/>
          <a:lstStyle/>
          <a:p>
            <a:fld id="{068D24A2-3BA0-CE47-9626-802FA61C0AE5}" type="slidenum">
              <a:rPr lang="nl-BE" smtClean="0"/>
              <a:t>41</a:t>
            </a:fld>
            <a:endParaRPr lang="nl-BE" dirty="0"/>
          </a:p>
        </p:txBody>
      </p:sp>
    </p:spTree>
    <p:extLst>
      <p:ext uri="{BB962C8B-B14F-4D97-AF65-F5344CB8AC3E}">
        <p14:creationId xmlns:p14="http://schemas.microsoft.com/office/powerpoint/2010/main" val="1609001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A741-A837-C8AA-F609-CD6BCBBC029E}"/>
              </a:ext>
            </a:extLst>
          </p:cNvPr>
          <p:cNvSpPr>
            <a:spLocks noGrp="1"/>
          </p:cNvSpPr>
          <p:nvPr>
            <p:ph type="title"/>
          </p:nvPr>
        </p:nvSpPr>
        <p:spPr/>
        <p:txBody>
          <a:bodyPr/>
          <a:lstStyle/>
          <a:p>
            <a:r>
              <a:rPr lang="fr-BE" dirty="0" err="1"/>
              <a:t>Swagger</a:t>
            </a:r>
            <a:r>
              <a:rPr lang="fr-BE" dirty="0"/>
              <a:t> vs. </a:t>
            </a:r>
            <a:r>
              <a:rPr lang="fr-BE" dirty="0" err="1"/>
              <a:t>OpenAPI</a:t>
            </a:r>
            <a:endParaRPr lang="en-BE" dirty="0"/>
          </a:p>
        </p:txBody>
      </p:sp>
      <p:sp>
        <p:nvSpPr>
          <p:cNvPr id="3" name="Content Placeholder 2">
            <a:extLst>
              <a:ext uri="{FF2B5EF4-FFF2-40B4-BE49-F238E27FC236}">
                <a16:creationId xmlns:a16="http://schemas.microsoft.com/office/drawing/2014/main" id="{E83383DE-51C5-C407-9829-0BED8868B258}"/>
              </a:ext>
            </a:extLst>
          </p:cNvPr>
          <p:cNvSpPr>
            <a:spLocks noGrp="1"/>
          </p:cNvSpPr>
          <p:nvPr>
            <p:ph idx="1"/>
          </p:nvPr>
        </p:nvSpPr>
        <p:spPr/>
        <p:txBody>
          <a:bodyPr>
            <a:normAutofit fontScale="92500" lnSpcReduction="10000"/>
          </a:bodyPr>
          <a:lstStyle/>
          <a:p>
            <a:r>
              <a:rPr lang="nl-NL" b="1" dirty="0"/>
              <a:t>Swagger: </a:t>
            </a:r>
            <a:r>
              <a:rPr lang="nl-NL" dirty="0"/>
              <a:t>Oorspronkelijk ontwikkeld voor het definiëren van API-contracten. Na 2015 gedoneerd aan de </a:t>
            </a:r>
            <a:r>
              <a:rPr lang="nl-NL" dirty="0" err="1"/>
              <a:t>OpenAPI</a:t>
            </a:r>
            <a:r>
              <a:rPr lang="nl-NL" dirty="0"/>
              <a:t> </a:t>
            </a:r>
            <a:r>
              <a:rPr lang="nl-NL" dirty="0" err="1"/>
              <a:t>Initiative</a:t>
            </a:r>
            <a:r>
              <a:rPr lang="nl-NL" dirty="0"/>
              <a:t>. Swagger tools (zoals Swagger UI) werken met </a:t>
            </a:r>
            <a:r>
              <a:rPr lang="nl-NL" dirty="0" err="1"/>
              <a:t>OpenAPI</a:t>
            </a:r>
            <a:r>
              <a:rPr lang="nl-NL" dirty="0"/>
              <a:t>-specificaties.</a:t>
            </a:r>
          </a:p>
          <a:p>
            <a:r>
              <a:rPr lang="nl-NL" b="1" dirty="0" err="1"/>
              <a:t>OpenAPI</a:t>
            </a:r>
            <a:r>
              <a:rPr lang="nl-NL" b="1" dirty="0"/>
              <a:t>: </a:t>
            </a:r>
            <a:r>
              <a:rPr lang="nl-NL" dirty="0"/>
              <a:t>De formele naam voor de specificatie na 2015, versie 3.1.0 is de nieuwste versie.</a:t>
            </a:r>
          </a:p>
          <a:p>
            <a:r>
              <a:rPr lang="nl-NL" b="1" dirty="0"/>
              <a:t>Samenvatting</a:t>
            </a:r>
            <a:r>
              <a:rPr lang="nl-NL" dirty="0"/>
              <a:t>:</a:t>
            </a:r>
          </a:p>
          <a:p>
            <a:pPr lvl="1"/>
            <a:r>
              <a:rPr lang="nl-NL" b="1" dirty="0" err="1"/>
              <a:t>OpenAPI</a:t>
            </a:r>
            <a:r>
              <a:rPr lang="nl-NL" dirty="0"/>
              <a:t>: Specificatie van de API.</a:t>
            </a:r>
          </a:p>
          <a:p>
            <a:pPr lvl="1"/>
            <a:r>
              <a:rPr lang="nl-NL" b="1" dirty="0"/>
              <a:t>Swagger</a:t>
            </a:r>
            <a:r>
              <a:rPr lang="nl-NL" dirty="0"/>
              <a:t>: Tools en implementaties die de </a:t>
            </a:r>
            <a:r>
              <a:rPr lang="nl-NL" dirty="0" err="1"/>
              <a:t>OpenAPI</a:t>
            </a:r>
            <a:r>
              <a:rPr lang="nl-NL" dirty="0"/>
              <a:t>-specificatie ondersteunen.</a:t>
            </a:r>
          </a:p>
          <a:p>
            <a:endParaRPr lang="en-BE" dirty="0"/>
          </a:p>
        </p:txBody>
      </p:sp>
      <p:sp>
        <p:nvSpPr>
          <p:cNvPr id="6" name="Slide Number Placeholder 5">
            <a:extLst>
              <a:ext uri="{FF2B5EF4-FFF2-40B4-BE49-F238E27FC236}">
                <a16:creationId xmlns:a16="http://schemas.microsoft.com/office/drawing/2014/main" id="{AC04F9EF-0364-9F59-AB22-127C84E5F3C6}"/>
              </a:ext>
            </a:extLst>
          </p:cNvPr>
          <p:cNvSpPr>
            <a:spLocks noGrp="1"/>
          </p:cNvSpPr>
          <p:nvPr>
            <p:ph type="sldNum" sz="quarter" idx="12"/>
          </p:nvPr>
        </p:nvSpPr>
        <p:spPr/>
        <p:txBody>
          <a:bodyPr/>
          <a:lstStyle/>
          <a:p>
            <a:fld id="{068D24A2-3BA0-CE47-9626-802FA61C0AE5}" type="slidenum">
              <a:rPr lang="nl-BE" smtClean="0"/>
              <a:t>42</a:t>
            </a:fld>
            <a:endParaRPr lang="nl-BE" dirty="0"/>
          </a:p>
        </p:txBody>
      </p:sp>
    </p:spTree>
    <p:extLst>
      <p:ext uri="{BB962C8B-B14F-4D97-AF65-F5344CB8AC3E}">
        <p14:creationId xmlns:p14="http://schemas.microsoft.com/office/powerpoint/2010/main" val="1206535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7FB6-BA16-AB96-9E50-03A5A412F11C}"/>
              </a:ext>
            </a:extLst>
          </p:cNvPr>
          <p:cNvSpPr>
            <a:spLocks noGrp="1"/>
          </p:cNvSpPr>
          <p:nvPr>
            <p:ph type="title"/>
          </p:nvPr>
        </p:nvSpPr>
        <p:spPr/>
        <p:txBody>
          <a:bodyPr/>
          <a:lstStyle/>
          <a:p>
            <a:r>
              <a:rPr lang="fr-BE" dirty="0" err="1"/>
              <a:t>Voorbeeld</a:t>
            </a:r>
            <a:r>
              <a:rPr lang="fr-BE" dirty="0"/>
              <a:t> van API </a:t>
            </a:r>
            <a:r>
              <a:rPr lang="fr-BE" dirty="0" err="1"/>
              <a:t>Documentatie</a:t>
            </a:r>
            <a:endParaRPr lang="en-BE" dirty="0"/>
          </a:p>
        </p:txBody>
      </p:sp>
      <p:sp>
        <p:nvSpPr>
          <p:cNvPr id="6" name="Slide Number Placeholder 5">
            <a:extLst>
              <a:ext uri="{FF2B5EF4-FFF2-40B4-BE49-F238E27FC236}">
                <a16:creationId xmlns:a16="http://schemas.microsoft.com/office/drawing/2014/main" id="{C759D034-3BAF-8D94-67D3-69A812FB1B22}"/>
              </a:ext>
            </a:extLst>
          </p:cNvPr>
          <p:cNvSpPr>
            <a:spLocks noGrp="1"/>
          </p:cNvSpPr>
          <p:nvPr>
            <p:ph type="sldNum" sz="quarter" idx="12"/>
          </p:nvPr>
        </p:nvSpPr>
        <p:spPr/>
        <p:txBody>
          <a:bodyPr/>
          <a:lstStyle/>
          <a:p>
            <a:fld id="{068D24A2-3BA0-CE47-9626-802FA61C0AE5}" type="slidenum">
              <a:rPr lang="nl-BE" smtClean="0"/>
              <a:t>43</a:t>
            </a:fld>
            <a:endParaRPr lang="nl-BE" dirty="0"/>
          </a:p>
        </p:txBody>
      </p:sp>
      <p:pic>
        <p:nvPicPr>
          <p:cNvPr id="8" name="Picture 7">
            <a:extLst>
              <a:ext uri="{FF2B5EF4-FFF2-40B4-BE49-F238E27FC236}">
                <a16:creationId xmlns:a16="http://schemas.microsoft.com/office/drawing/2014/main" id="{71CE1005-6DD6-23EC-13D8-C89BC89B596A}"/>
              </a:ext>
            </a:extLst>
          </p:cNvPr>
          <p:cNvPicPr>
            <a:picLocks noChangeAspect="1"/>
          </p:cNvPicPr>
          <p:nvPr/>
        </p:nvPicPr>
        <p:blipFill>
          <a:blip r:embed="rId2"/>
          <a:stretch>
            <a:fillRect/>
          </a:stretch>
        </p:blipFill>
        <p:spPr>
          <a:xfrm>
            <a:off x="1933304" y="941177"/>
            <a:ext cx="5229263" cy="3743352"/>
          </a:xfrm>
          <a:prstGeom prst="rect">
            <a:avLst/>
          </a:prstGeom>
        </p:spPr>
      </p:pic>
    </p:spTree>
    <p:extLst>
      <p:ext uri="{BB962C8B-B14F-4D97-AF65-F5344CB8AC3E}">
        <p14:creationId xmlns:p14="http://schemas.microsoft.com/office/powerpoint/2010/main" val="1479945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ED14-5B5E-B8B8-433F-749BB83098A4}"/>
              </a:ext>
            </a:extLst>
          </p:cNvPr>
          <p:cNvSpPr>
            <a:spLocks noGrp="1"/>
          </p:cNvSpPr>
          <p:nvPr>
            <p:ph type="title"/>
          </p:nvPr>
        </p:nvSpPr>
        <p:spPr/>
        <p:txBody>
          <a:bodyPr/>
          <a:lstStyle/>
          <a:p>
            <a:r>
              <a:rPr lang="nl-NL" dirty="0"/>
              <a:t>Wat is een RPC-gebaseerde API?</a:t>
            </a:r>
            <a:endParaRPr lang="en-BE" dirty="0"/>
          </a:p>
        </p:txBody>
      </p:sp>
      <p:sp>
        <p:nvSpPr>
          <p:cNvPr id="3" name="Content Placeholder 2">
            <a:extLst>
              <a:ext uri="{FF2B5EF4-FFF2-40B4-BE49-F238E27FC236}">
                <a16:creationId xmlns:a16="http://schemas.microsoft.com/office/drawing/2014/main" id="{DD8B85C3-A870-54FC-5A4E-6A260842D81C}"/>
              </a:ext>
            </a:extLst>
          </p:cNvPr>
          <p:cNvSpPr>
            <a:spLocks noGrp="1"/>
          </p:cNvSpPr>
          <p:nvPr>
            <p:ph idx="1"/>
          </p:nvPr>
        </p:nvSpPr>
        <p:spPr>
          <a:xfrm>
            <a:off x="628650" y="939997"/>
            <a:ext cx="7886700" cy="3607939"/>
          </a:xfrm>
        </p:spPr>
        <p:txBody>
          <a:bodyPr>
            <a:normAutofit fontScale="70000" lnSpcReduction="20000"/>
          </a:bodyPr>
          <a:lstStyle/>
          <a:p>
            <a:r>
              <a:rPr lang="nl-NL" b="1" dirty="0"/>
              <a:t>RPC (Remote Procedure Call)</a:t>
            </a:r>
            <a:r>
              <a:rPr lang="nl-NL" dirty="0"/>
              <a:t> is een vroeg voorbeeld van </a:t>
            </a:r>
            <a:r>
              <a:rPr lang="nl-NL" dirty="0" err="1"/>
              <a:t>webinteractie</a:t>
            </a:r>
            <a:r>
              <a:rPr lang="nl-NL" dirty="0"/>
              <a:t>, waarbij een client procedures op een server aanroept alsof ze lokaal zijn.</a:t>
            </a:r>
          </a:p>
          <a:p>
            <a:pPr>
              <a:buFont typeface="Arial" panose="020B0604020202020204" pitchFamily="34" charset="0"/>
              <a:buChar char="•"/>
            </a:pPr>
            <a:r>
              <a:rPr lang="nl-NL" b="1" dirty="0"/>
              <a:t>Hoe het werkt</a:t>
            </a:r>
            <a:r>
              <a:rPr lang="nl-NL" dirty="0"/>
              <a:t>:</a:t>
            </a:r>
          </a:p>
          <a:p>
            <a:pPr marL="742950" lvl="1" indent="-285750">
              <a:buFont typeface="Arial" panose="020B0604020202020204" pitchFamily="34" charset="0"/>
              <a:buChar char="•"/>
            </a:pPr>
            <a:r>
              <a:rPr lang="nl-NL" dirty="0"/>
              <a:t>De client ontvangt een lijst van beschikbare methoden.</a:t>
            </a:r>
          </a:p>
          <a:p>
            <a:pPr marL="742950" lvl="1" indent="-285750">
              <a:buFont typeface="Arial" panose="020B0604020202020204" pitchFamily="34" charset="0"/>
              <a:buChar char="•"/>
            </a:pPr>
            <a:r>
              <a:rPr lang="nl-NL" dirty="0"/>
              <a:t>Elke methode accepteert vooraf gedefinieerde, getypeerde en geordende parameters.</a:t>
            </a:r>
          </a:p>
          <a:p>
            <a:pPr marL="742950" lvl="1" indent="-285750">
              <a:buFont typeface="Arial" panose="020B0604020202020204" pitchFamily="34" charset="0"/>
              <a:buChar char="•"/>
            </a:pPr>
            <a:r>
              <a:rPr lang="nl-NL" dirty="0"/>
              <a:t>De server voert de procedure uit en stuurt een gestructureerd resultaat terug naar de client.</a:t>
            </a:r>
          </a:p>
          <a:p>
            <a:pPr>
              <a:buFont typeface="Arial" panose="020B0604020202020204" pitchFamily="34" charset="0"/>
              <a:buChar char="•"/>
            </a:pPr>
            <a:r>
              <a:rPr lang="nl-NL" b="1" dirty="0"/>
              <a:t>Voordelen</a:t>
            </a:r>
            <a:r>
              <a:rPr lang="nl-NL" dirty="0"/>
              <a:t>:</a:t>
            </a:r>
          </a:p>
          <a:p>
            <a:pPr marL="742950" lvl="1" indent="-285750">
              <a:buFont typeface="Arial" panose="020B0604020202020204" pitchFamily="34" charset="0"/>
              <a:buChar char="•"/>
            </a:pPr>
            <a:r>
              <a:rPr lang="nl-NL" dirty="0"/>
              <a:t>Eenvoudige en directe communicatie.</a:t>
            </a:r>
          </a:p>
          <a:p>
            <a:pPr marL="742950" lvl="1" indent="-285750">
              <a:buFont typeface="Arial" panose="020B0604020202020204" pitchFamily="34" charset="0"/>
              <a:buChar char="•"/>
            </a:pPr>
            <a:r>
              <a:rPr lang="nl-NL" dirty="0"/>
              <a:t>Kan betere prestaties bieden door sterke typeveiligheid en foutafhandeling.</a:t>
            </a:r>
          </a:p>
          <a:p>
            <a:pPr>
              <a:buFont typeface="Arial" panose="020B0604020202020204" pitchFamily="34" charset="0"/>
              <a:buChar char="•"/>
            </a:pPr>
            <a:r>
              <a:rPr lang="nl-NL" b="1" dirty="0"/>
              <a:t>Nadelen</a:t>
            </a:r>
            <a:r>
              <a:rPr lang="nl-NL" dirty="0"/>
              <a:t>:</a:t>
            </a:r>
          </a:p>
          <a:p>
            <a:pPr marL="742950" lvl="1" indent="-285750">
              <a:buFont typeface="Arial" panose="020B0604020202020204" pitchFamily="34" charset="0"/>
              <a:buChar char="•"/>
            </a:pPr>
            <a:r>
              <a:rPr lang="nl-NL" dirty="0"/>
              <a:t>Sterke koppeling tussen client en server.</a:t>
            </a:r>
          </a:p>
          <a:p>
            <a:pPr marL="742950" lvl="1" indent="-285750">
              <a:buFont typeface="Arial" panose="020B0604020202020204" pitchFamily="34" charset="0"/>
              <a:buChar char="•"/>
            </a:pPr>
            <a:r>
              <a:rPr lang="nl-NL" dirty="0"/>
              <a:t>Wijzigingen aan servermethoden vereisen updates aan de clientcode.</a:t>
            </a:r>
          </a:p>
        </p:txBody>
      </p:sp>
      <p:sp>
        <p:nvSpPr>
          <p:cNvPr id="6" name="Slide Number Placeholder 5">
            <a:extLst>
              <a:ext uri="{FF2B5EF4-FFF2-40B4-BE49-F238E27FC236}">
                <a16:creationId xmlns:a16="http://schemas.microsoft.com/office/drawing/2014/main" id="{4DAC6630-6DBD-A2C4-4F4E-E4261E72C024}"/>
              </a:ext>
            </a:extLst>
          </p:cNvPr>
          <p:cNvSpPr>
            <a:spLocks noGrp="1"/>
          </p:cNvSpPr>
          <p:nvPr>
            <p:ph type="sldNum" sz="quarter" idx="12"/>
          </p:nvPr>
        </p:nvSpPr>
        <p:spPr/>
        <p:txBody>
          <a:bodyPr/>
          <a:lstStyle/>
          <a:p>
            <a:fld id="{068D24A2-3BA0-CE47-9626-802FA61C0AE5}" type="slidenum">
              <a:rPr lang="nl-BE" smtClean="0"/>
              <a:t>44</a:t>
            </a:fld>
            <a:endParaRPr lang="nl-BE" dirty="0"/>
          </a:p>
        </p:txBody>
      </p:sp>
    </p:spTree>
    <p:extLst>
      <p:ext uri="{BB962C8B-B14F-4D97-AF65-F5344CB8AC3E}">
        <p14:creationId xmlns:p14="http://schemas.microsoft.com/office/powerpoint/2010/main" val="2711279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4C60B-BE5C-20D7-512C-14047F7D4751}"/>
              </a:ext>
            </a:extLst>
          </p:cNvPr>
          <p:cNvSpPr>
            <a:spLocks noGrp="1"/>
          </p:cNvSpPr>
          <p:nvPr>
            <p:ph type="title"/>
          </p:nvPr>
        </p:nvSpPr>
        <p:spPr/>
        <p:txBody>
          <a:bodyPr/>
          <a:lstStyle/>
          <a:p>
            <a:r>
              <a:rPr lang="nl-NL" dirty="0"/>
              <a:t>Specificaties en Voorbeelden van RPC</a:t>
            </a:r>
            <a:endParaRPr lang="en-BE" dirty="0"/>
          </a:p>
        </p:txBody>
      </p:sp>
      <p:sp>
        <p:nvSpPr>
          <p:cNvPr id="3" name="Content Placeholder 2">
            <a:extLst>
              <a:ext uri="{FF2B5EF4-FFF2-40B4-BE49-F238E27FC236}">
                <a16:creationId xmlns:a16="http://schemas.microsoft.com/office/drawing/2014/main" id="{D91ACAA7-BEA5-9EC7-182A-C43DEE2E8380}"/>
              </a:ext>
            </a:extLst>
          </p:cNvPr>
          <p:cNvSpPr>
            <a:spLocks noGrp="1"/>
          </p:cNvSpPr>
          <p:nvPr>
            <p:ph idx="1"/>
          </p:nvPr>
        </p:nvSpPr>
        <p:spPr/>
        <p:txBody>
          <a:bodyPr>
            <a:normAutofit fontScale="92500" lnSpcReduction="20000"/>
          </a:bodyPr>
          <a:lstStyle/>
          <a:p>
            <a:r>
              <a:rPr lang="fr-BE" b="1" dirty="0"/>
              <a:t>Interface </a:t>
            </a:r>
            <a:r>
              <a:rPr lang="fr-BE" b="1" dirty="0" err="1"/>
              <a:t>Definition</a:t>
            </a:r>
            <a:r>
              <a:rPr lang="fr-BE" b="1" dirty="0"/>
              <a:t> </a:t>
            </a:r>
            <a:r>
              <a:rPr lang="fr-BE" b="1" dirty="0" err="1"/>
              <a:t>Language</a:t>
            </a:r>
            <a:r>
              <a:rPr lang="fr-BE" b="1" dirty="0"/>
              <a:t> (IDL)</a:t>
            </a:r>
            <a:r>
              <a:rPr lang="fr-BE" dirty="0"/>
              <a:t> </a:t>
            </a:r>
            <a:r>
              <a:rPr lang="fr-BE" dirty="0" err="1"/>
              <a:t>wordt</a:t>
            </a:r>
            <a:r>
              <a:rPr lang="fr-BE" dirty="0"/>
              <a:t> </a:t>
            </a:r>
            <a:r>
              <a:rPr lang="fr-BE" dirty="0" err="1"/>
              <a:t>gebruikt</a:t>
            </a:r>
            <a:r>
              <a:rPr lang="fr-BE" dirty="0"/>
              <a:t> om de </a:t>
            </a:r>
            <a:r>
              <a:rPr lang="fr-BE" dirty="0" err="1"/>
              <a:t>methoden</a:t>
            </a:r>
            <a:r>
              <a:rPr lang="fr-BE" dirty="0"/>
              <a:t> en </a:t>
            </a:r>
            <a:r>
              <a:rPr lang="fr-BE" dirty="0" err="1"/>
              <a:t>parameters</a:t>
            </a:r>
            <a:r>
              <a:rPr lang="fr-BE" dirty="0"/>
              <a:t> van de </a:t>
            </a:r>
            <a:r>
              <a:rPr lang="fr-BE" dirty="0" err="1"/>
              <a:t>remote</a:t>
            </a:r>
            <a:r>
              <a:rPr lang="fr-BE" dirty="0"/>
              <a:t> </a:t>
            </a:r>
            <a:r>
              <a:rPr lang="fr-BE" dirty="0" err="1"/>
              <a:t>procedure</a:t>
            </a:r>
            <a:r>
              <a:rPr lang="fr-BE" dirty="0"/>
              <a:t> te </a:t>
            </a:r>
            <a:r>
              <a:rPr lang="fr-BE" dirty="0" err="1"/>
              <a:t>definiëren</a:t>
            </a:r>
            <a:r>
              <a:rPr lang="fr-BE" dirty="0"/>
              <a:t>. </a:t>
            </a:r>
            <a:r>
              <a:rPr lang="fr-BE" dirty="0" err="1"/>
              <a:t>Voorbeelden</a:t>
            </a:r>
            <a:r>
              <a:rPr lang="fr-BE" dirty="0"/>
              <a:t> van RPC-</a:t>
            </a:r>
            <a:r>
              <a:rPr lang="fr-BE" dirty="0" err="1"/>
              <a:t>specificaties</a:t>
            </a:r>
            <a:r>
              <a:rPr lang="fr-BE" dirty="0"/>
              <a:t> en </a:t>
            </a:r>
            <a:r>
              <a:rPr lang="fr-BE" dirty="0" err="1"/>
              <a:t>frameworks</a:t>
            </a:r>
            <a:r>
              <a:rPr lang="fr-BE" dirty="0"/>
              <a:t> </a:t>
            </a:r>
            <a:r>
              <a:rPr lang="fr-BE" dirty="0" err="1"/>
              <a:t>zijn</a:t>
            </a:r>
            <a:r>
              <a:rPr lang="fr-BE" dirty="0"/>
              <a:t>:</a:t>
            </a:r>
          </a:p>
          <a:p>
            <a:pPr>
              <a:buFont typeface="Arial" panose="020B0604020202020204" pitchFamily="34" charset="0"/>
              <a:buChar char="•"/>
            </a:pPr>
            <a:r>
              <a:rPr lang="fr-BE" b="1" dirty="0"/>
              <a:t>WCF</a:t>
            </a:r>
            <a:r>
              <a:rPr lang="fr-BE" dirty="0"/>
              <a:t>: Windows Communication </a:t>
            </a:r>
            <a:r>
              <a:rPr lang="fr-BE" dirty="0" err="1"/>
              <a:t>Foundation</a:t>
            </a:r>
            <a:r>
              <a:rPr lang="fr-BE" dirty="0"/>
              <a:t>, </a:t>
            </a:r>
            <a:r>
              <a:rPr lang="fr-BE" dirty="0" err="1"/>
              <a:t>populair</a:t>
            </a:r>
            <a:r>
              <a:rPr lang="fr-BE" dirty="0"/>
              <a:t> </a:t>
            </a:r>
            <a:r>
              <a:rPr lang="fr-BE" dirty="0" err="1"/>
              <a:t>voor</a:t>
            </a:r>
            <a:r>
              <a:rPr lang="fr-BE" dirty="0"/>
              <a:t> RPC.</a:t>
            </a:r>
          </a:p>
          <a:p>
            <a:pPr>
              <a:buFont typeface="Arial" panose="020B0604020202020204" pitchFamily="34" charset="0"/>
              <a:buChar char="•"/>
            </a:pPr>
            <a:r>
              <a:rPr lang="fr-BE" b="1" dirty="0"/>
              <a:t>XML-RPC</a:t>
            </a:r>
            <a:r>
              <a:rPr lang="fr-BE" dirty="0"/>
              <a:t>: </a:t>
            </a:r>
            <a:r>
              <a:rPr lang="fr-BE" dirty="0" err="1"/>
              <a:t>Eenvoudige</a:t>
            </a:r>
            <a:r>
              <a:rPr lang="fr-BE" dirty="0"/>
              <a:t> op XML </a:t>
            </a:r>
            <a:r>
              <a:rPr lang="fr-BE" dirty="0" err="1"/>
              <a:t>gebaseerde</a:t>
            </a:r>
            <a:r>
              <a:rPr lang="fr-BE" dirty="0"/>
              <a:t> RPC-</a:t>
            </a:r>
            <a:r>
              <a:rPr lang="fr-BE" dirty="0" err="1"/>
              <a:t>protocol</a:t>
            </a:r>
            <a:r>
              <a:rPr lang="fr-BE" dirty="0"/>
              <a:t>.</a:t>
            </a:r>
          </a:p>
          <a:p>
            <a:pPr>
              <a:buFont typeface="Arial" panose="020B0604020202020204" pitchFamily="34" charset="0"/>
              <a:buChar char="•"/>
            </a:pPr>
            <a:r>
              <a:rPr lang="fr-BE" b="1" dirty="0"/>
              <a:t>SOAP RPC</a:t>
            </a:r>
            <a:r>
              <a:rPr lang="fr-BE" dirty="0"/>
              <a:t>: RPC via SOAP-</a:t>
            </a:r>
            <a:r>
              <a:rPr lang="fr-BE" dirty="0" err="1"/>
              <a:t>protocollen</a:t>
            </a:r>
            <a:r>
              <a:rPr lang="fr-BE" dirty="0"/>
              <a:t>.</a:t>
            </a:r>
          </a:p>
          <a:p>
            <a:pPr>
              <a:buFont typeface="Arial" panose="020B0604020202020204" pitchFamily="34" charset="0"/>
              <a:buChar char="•"/>
            </a:pPr>
            <a:r>
              <a:rPr lang="fr-BE" b="1" dirty="0"/>
              <a:t>JSON-RPC</a:t>
            </a:r>
            <a:r>
              <a:rPr lang="fr-BE" dirty="0"/>
              <a:t>: RPC met JSON-</a:t>
            </a:r>
            <a:r>
              <a:rPr lang="fr-BE" dirty="0" err="1"/>
              <a:t>berichten</a:t>
            </a:r>
            <a:r>
              <a:rPr lang="fr-BE" dirty="0"/>
              <a:t>.</a:t>
            </a:r>
          </a:p>
          <a:p>
            <a:pPr>
              <a:buFont typeface="Arial" panose="020B0604020202020204" pitchFamily="34" charset="0"/>
              <a:buChar char="•"/>
            </a:pPr>
            <a:r>
              <a:rPr lang="fr-BE" b="1" dirty="0" err="1"/>
              <a:t>gRPC</a:t>
            </a:r>
            <a:r>
              <a:rPr lang="fr-BE" dirty="0"/>
              <a:t>: Modern RPC-</a:t>
            </a:r>
            <a:r>
              <a:rPr lang="fr-BE" dirty="0" err="1"/>
              <a:t>framework</a:t>
            </a:r>
            <a:r>
              <a:rPr lang="fr-BE" dirty="0"/>
              <a:t> van Google, </a:t>
            </a:r>
            <a:r>
              <a:rPr lang="fr-BE" dirty="0" err="1"/>
              <a:t>gebruik</a:t>
            </a:r>
            <a:r>
              <a:rPr lang="fr-BE" dirty="0"/>
              <a:t> </a:t>
            </a:r>
            <a:r>
              <a:rPr lang="fr-BE" dirty="0" err="1"/>
              <a:t>makend</a:t>
            </a:r>
            <a:r>
              <a:rPr lang="fr-BE" dirty="0"/>
              <a:t> van Protocol Buffers.</a:t>
            </a:r>
          </a:p>
          <a:p>
            <a:endParaRPr lang="en-BE" dirty="0"/>
          </a:p>
        </p:txBody>
      </p:sp>
      <p:sp>
        <p:nvSpPr>
          <p:cNvPr id="6" name="Slide Number Placeholder 5">
            <a:extLst>
              <a:ext uri="{FF2B5EF4-FFF2-40B4-BE49-F238E27FC236}">
                <a16:creationId xmlns:a16="http://schemas.microsoft.com/office/drawing/2014/main" id="{91050C35-F579-6575-8D07-FA7A73814E04}"/>
              </a:ext>
            </a:extLst>
          </p:cNvPr>
          <p:cNvSpPr>
            <a:spLocks noGrp="1"/>
          </p:cNvSpPr>
          <p:nvPr>
            <p:ph type="sldNum" sz="quarter" idx="12"/>
          </p:nvPr>
        </p:nvSpPr>
        <p:spPr/>
        <p:txBody>
          <a:bodyPr/>
          <a:lstStyle/>
          <a:p>
            <a:fld id="{068D24A2-3BA0-CE47-9626-802FA61C0AE5}" type="slidenum">
              <a:rPr lang="nl-BE" smtClean="0"/>
              <a:t>45</a:t>
            </a:fld>
            <a:endParaRPr lang="nl-BE" dirty="0"/>
          </a:p>
        </p:txBody>
      </p:sp>
    </p:spTree>
    <p:extLst>
      <p:ext uri="{BB962C8B-B14F-4D97-AF65-F5344CB8AC3E}">
        <p14:creationId xmlns:p14="http://schemas.microsoft.com/office/powerpoint/2010/main" val="219241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04C2-A341-BFE0-84AB-9A42207C7543}"/>
              </a:ext>
            </a:extLst>
          </p:cNvPr>
          <p:cNvSpPr>
            <a:spLocks noGrp="1"/>
          </p:cNvSpPr>
          <p:nvPr>
            <p:ph type="title"/>
          </p:nvPr>
        </p:nvSpPr>
        <p:spPr/>
        <p:txBody>
          <a:bodyPr/>
          <a:lstStyle/>
          <a:p>
            <a:r>
              <a:rPr lang="fr-BE" dirty="0"/>
              <a:t>Wat </a:t>
            </a:r>
            <a:r>
              <a:rPr lang="fr-BE" dirty="0" err="1"/>
              <a:t>is</a:t>
            </a:r>
            <a:r>
              <a:rPr lang="fr-BE" dirty="0"/>
              <a:t> </a:t>
            </a:r>
            <a:r>
              <a:rPr lang="fr-BE" dirty="0" err="1"/>
              <a:t>GraphQL</a:t>
            </a:r>
            <a:r>
              <a:rPr lang="fr-BE" dirty="0"/>
              <a:t>?</a:t>
            </a:r>
            <a:endParaRPr lang="en-BE" dirty="0"/>
          </a:p>
        </p:txBody>
      </p:sp>
      <p:sp>
        <p:nvSpPr>
          <p:cNvPr id="3" name="Content Placeholder 2">
            <a:extLst>
              <a:ext uri="{FF2B5EF4-FFF2-40B4-BE49-F238E27FC236}">
                <a16:creationId xmlns:a16="http://schemas.microsoft.com/office/drawing/2014/main" id="{25488F03-6A35-1FD7-98FE-41960305BC5A}"/>
              </a:ext>
            </a:extLst>
          </p:cNvPr>
          <p:cNvSpPr>
            <a:spLocks noGrp="1"/>
          </p:cNvSpPr>
          <p:nvPr>
            <p:ph idx="1"/>
          </p:nvPr>
        </p:nvSpPr>
        <p:spPr>
          <a:xfrm>
            <a:off x="628650" y="939998"/>
            <a:ext cx="7886700" cy="3549500"/>
          </a:xfrm>
        </p:spPr>
        <p:txBody>
          <a:bodyPr>
            <a:normAutofit fontScale="62500" lnSpcReduction="20000"/>
          </a:bodyPr>
          <a:lstStyle/>
          <a:p>
            <a:r>
              <a:rPr lang="nl-NL" b="1" dirty="0" err="1"/>
              <a:t>GraphQL</a:t>
            </a:r>
            <a:r>
              <a:rPr lang="nl-NL" dirty="0"/>
              <a:t> is een querytaal voor je API die je meer flexibiliteit en controle geeft dan traditionele REST- en RPC-methoden.</a:t>
            </a:r>
          </a:p>
          <a:p>
            <a:pPr>
              <a:buFont typeface="Arial" panose="020B0604020202020204" pitchFamily="34" charset="0"/>
              <a:buChar char="•"/>
            </a:pPr>
            <a:r>
              <a:rPr lang="nl-NL" b="1" dirty="0"/>
              <a:t>Kenmerken</a:t>
            </a:r>
            <a:r>
              <a:rPr lang="nl-NL" dirty="0"/>
              <a:t>:</a:t>
            </a:r>
          </a:p>
          <a:p>
            <a:pPr marL="742950" lvl="1" indent="-285750">
              <a:buFont typeface="Arial" panose="020B0604020202020204" pitchFamily="34" charset="0"/>
              <a:buChar char="•"/>
            </a:pPr>
            <a:r>
              <a:rPr lang="nl-NL" b="1" dirty="0"/>
              <a:t>Flexibele </a:t>
            </a:r>
            <a:r>
              <a:rPr lang="nl-NL" b="1" dirty="0" err="1"/>
              <a:t>Queries</a:t>
            </a:r>
            <a:r>
              <a:rPr lang="nl-NL" dirty="0"/>
              <a:t>: Klanten kunnen precies de gegevens ophalen die ze nodig hebben.</a:t>
            </a:r>
          </a:p>
          <a:p>
            <a:pPr marL="742950" lvl="1" indent="-285750">
              <a:buFont typeface="Arial" panose="020B0604020202020204" pitchFamily="34" charset="0"/>
              <a:buChar char="•"/>
            </a:pPr>
            <a:r>
              <a:rPr lang="nl-NL" b="1" dirty="0"/>
              <a:t>Enkele </a:t>
            </a:r>
            <a:r>
              <a:rPr lang="nl-NL" b="1" dirty="0" err="1"/>
              <a:t>Endpoint</a:t>
            </a:r>
            <a:r>
              <a:rPr lang="nl-NL" dirty="0"/>
              <a:t>: Alle verzoeken worden behandeld via één enkele </a:t>
            </a:r>
            <a:r>
              <a:rPr lang="nl-NL" dirty="0" err="1"/>
              <a:t>endpoint</a:t>
            </a:r>
            <a:r>
              <a:rPr lang="nl-NL" dirty="0"/>
              <a:t>.</a:t>
            </a:r>
          </a:p>
          <a:p>
            <a:pPr marL="742950" lvl="1" indent="-285750">
              <a:buFont typeface="Arial" panose="020B0604020202020204" pitchFamily="34" charset="0"/>
              <a:buChar char="•"/>
            </a:pPr>
            <a:r>
              <a:rPr lang="nl-NL" b="1" dirty="0"/>
              <a:t>Typen en Schema's</a:t>
            </a:r>
            <a:r>
              <a:rPr lang="nl-NL" dirty="0"/>
              <a:t>: Duidelijke schema's definiëren de types en structuren van gegevens.</a:t>
            </a:r>
          </a:p>
          <a:p>
            <a:pPr>
              <a:buFont typeface="Arial" panose="020B0604020202020204" pitchFamily="34" charset="0"/>
              <a:buChar char="•"/>
            </a:pPr>
            <a:r>
              <a:rPr lang="nl-NL" b="1" dirty="0"/>
              <a:t>Voordelen</a:t>
            </a:r>
            <a:r>
              <a:rPr lang="nl-NL" dirty="0"/>
              <a:t>:</a:t>
            </a:r>
          </a:p>
          <a:p>
            <a:pPr marL="742950" lvl="1" indent="-285750">
              <a:buFont typeface="Arial" panose="020B0604020202020204" pitchFamily="34" charset="0"/>
              <a:buChar char="•"/>
            </a:pPr>
            <a:r>
              <a:rPr lang="nl-NL" b="1" dirty="0"/>
              <a:t>Specifieke Gegevens</a:t>
            </a:r>
            <a:r>
              <a:rPr lang="nl-NL" dirty="0"/>
              <a:t>: Klanten kunnen exact de gegevens ophalen die nodig zijn, wat </a:t>
            </a:r>
            <a:r>
              <a:rPr lang="nl-NL" dirty="0" err="1"/>
              <a:t>overfetching</a:t>
            </a:r>
            <a:r>
              <a:rPr lang="nl-NL" dirty="0"/>
              <a:t> vermindert.</a:t>
            </a:r>
          </a:p>
          <a:p>
            <a:pPr marL="742950" lvl="1" indent="-285750">
              <a:buFont typeface="Arial" panose="020B0604020202020204" pitchFamily="34" charset="0"/>
              <a:buChar char="•"/>
            </a:pPr>
            <a:r>
              <a:rPr lang="nl-NL" b="1" dirty="0"/>
              <a:t>Eenvoudige Evolutie</a:t>
            </a:r>
            <a:r>
              <a:rPr lang="nl-NL" dirty="0"/>
              <a:t>: Voeg velden toe aan het schema zonder bestaande clients te breken.</a:t>
            </a:r>
          </a:p>
          <a:p>
            <a:pPr>
              <a:buFont typeface="Arial" panose="020B0604020202020204" pitchFamily="34" charset="0"/>
              <a:buChar char="•"/>
            </a:pPr>
            <a:r>
              <a:rPr lang="nl-NL" b="1" dirty="0"/>
              <a:t>Nadelen</a:t>
            </a:r>
            <a:r>
              <a:rPr lang="nl-NL" dirty="0"/>
              <a:t>:</a:t>
            </a:r>
          </a:p>
          <a:p>
            <a:pPr marL="742950" lvl="1" indent="-285750">
              <a:buFont typeface="Arial" panose="020B0604020202020204" pitchFamily="34" charset="0"/>
              <a:buChar char="•"/>
            </a:pPr>
            <a:r>
              <a:rPr lang="nl-NL" b="1" dirty="0"/>
              <a:t>Complexiteit</a:t>
            </a:r>
            <a:r>
              <a:rPr lang="nl-NL" dirty="0"/>
              <a:t>: Kan complexer zijn om te implementeren en te begrijpen in vergelijking met REST.</a:t>
            </a:r>
          </a:p>
          <a:p>
            <a:endParaRPr lang="en-BE" dirty="0"/>
          </a:p>
        </p:txBody>
      </p:sp>
      <p:sp>
        <p:nvSpPr>
          <p:cNvPr id="6" name="Slide Number Placeholder 5">
            <a:extLst>
              <a:ext uri="{FF2B5EF4-FFF2-40B4-BE49-F238E27FC236}">
                <a16:creationId xmlns:a16="http://schemas.microsoft.com/office/drawing/2014/main" id="{D2354736-140A-3B73-76CA-6B7AB70B74F9}"/>
              </a:ext>
            </a:extLst>
          </p:cNvPr>
          <p:cNvSpPr>
            <a:spLocks noGrp="1"/>
          </p:cNvSpPr>
          <p:nvPr>
            <p:ph type="sldNum" sz="quarter" idx="12"/>
          </p:nvPr>
        </p:nvSpPr>
        <p:spPr/>
        <p:txBody>
          <a:bodyPr/>
          <a:lstStyle/>
          <a:p>
            <a:fld id="{068D24A2-3BA0-CE47-9626-802FA61C0AE5}" type="slidenum">
              <a:rPr lang="nl-BE" smtClean="0"/>
              <a:t>46</a:t>
            </a:fld>
            <a:endParaRPr lang="nl-BE" dirty="0"/>
          </a:p>
        </p:txBody>
      </p:sp>
    </p:spTree>
    <p:extLst>
      <p:ext uri="{BB962C8B-B14F-4D97-AF65-F5344CB8AC3E}">
        <p14:creationId xmlns:p14="http://schemas.microsoft.com/office/powerpoint/2010/main" val="482697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7F32-6A3F-596D-49EF-9A9F778157A4}"/>
              </a:ext>
            </a:extLst>
          </p:cNvPr>
          <p:cNvSpPr>
            <a:spLocks noGrp="1"/>
          </p:cNvSpPr>
          <p:nvPr>
            <p:ph type="title"/>
          </p:nvPr>
        </p:nvSpPr>
        <p:spPr/>
        <p:txBody>
          <a:bodyPr/>
          <a:lstStyle/>
          <a:p>
            <a:r>
              <a:rPr lang="fr-BE" dirty="0"/>
              <a:t>Wat </a:t>
            </a:r>
            <a:r>
              <a:rPr lang="fr-BE" dirty="0" err="1"/>
              <a:t>is</a:t>
            </a:r>
            <a:r>
              <a:rPr lang="fr-BE" dirty="0"/>
              <a:t> </a:t>
            </a:r>
            <a:r>
              <a:rPr lang="fr-BE" dirty="0" err="1"/>
              <a:t>gRPC</a:t>
            </a:r>
            <a:r>
              <a:rPr lang="fr-BE" dirty="0"/>
              <a:t>?</a:t>
            </a:r>
            <a:endParaRPr lang="en-BE" dirty="0"/>
          </a:p>
        </p:txBody>
      </p:sp>
      <p:sp>
        <p:nvSpPr>
          <p:cNvPr id="3" name="Content Placeholder 2">
            <a:extLst>
              <a:ext uri="{FF2B5EF4-FFF2-40B4-BE49-F238E27FC236}">
                <a16:creationId xmlns:a16="http://schemas.microsoft.com/office/drawing/2014/main" id="{550D7036-8A4E-B89A-7B0D-5BF2D4855079}"/>
              </a:ext>
            </a:extLst>
          </p:cNvPr>
          <p:cNvSpPr>
            <a:spLocks noGrp="1"/>
          </p:cNvSpPr>
          <p:nvPr>
            <p:ph idx="1"/>
          </p:nvPr>
        </p:nvSpPr>
        <p:spPr/>
        <p:txBody>
          <a:bodyPr>
            <a:normAutofit fontScale="70000" lnSpcReduction="20000"/>
          </a:bodyPr>
          <a:lstStyle/>
          <a:p>
            <a:r>
              <a:rPr lang="nl-NL" b="1" dirty="0" err="1"/>
              <a:t>gRPC</a:t>
            </a:r>
            <a:r>
              <a:rPr lang="nl-NL" dirty="0"/>
              <a:t> is een high-performance, open-source RPC-</a:t>
            </a:r>
            <a:r>
              <a:rPr lang="nl-NL" dirty="0" err="1"/>
              <a:t>framework</a:t>
            </a:r>
            <a:r>
              <a:rPr lang="nl-NL" dirty="0"/>
              <a:t> ontwikkeld door Google voor het bouwen van </a:t>
            </a:r>
            <a:r>
              <a:rPr lang="nl-NL" dirty="0" err="1"/>
              <a:t>netwerksdiensten</a:t>
            </a:r>
            <a:r>
              <a:rPr lang="nl-NL" dirty="0"/>
              <a:t> en gedistribueerde applicaties. Het is gebaseerd op de RPC-</a:t>
            </a:r>
            <a:r>
              <a:rPr lang="nl-NL" dirty="0" err="1"/>
              <a:t>framework</a:t>
            </a:r>
            <a:r>
              <a:rPr lang="nl-NL" dirty="0"/>
              <a:t> </a:t>
            </a:r>
            <a:r>
              <a:rPr lang="nl-NL" dirty="0" err="1"/>
              <a:t>Stubby</a:t>
            </a:r>
            <a:r>
              <a:rPr lang="nl-NL" dirty="0"/>
              <a:t> van Google en werd in maart 2015 open-source gemaakt.</a:t>
            </a:r>
          </a:p>
          <a:p>
            <a:r>
              <a:rPr lang="nl-NL" b="1" dirty="0"/>
              <a:t>Kenmerken van </a:t>
            </a:r>
            <a:r>
              <a:rPr lang="nl-NL" b="1" dirty="0" err="1"/>
              <a:t>gRPC</a:t>
            </a:r>
            <a:r>
              <a:rPr lang="nl-NL" dirty="0"/>
              <a:t>:</a:t>
            </a:r>
          </a:p>
          <a:p>
            <a:pPr lvl="1"/>
            <a:r>
              <a:rPr lang="nl-NL" b="1" dirty="0"/>
              <a:t>Interoperabiliteit</a:t>
            </a:r>
            <a:r>
              <a:rPr lang="nl-NL" dirty="0"/>
              <a:t>: Gebruik van Protocol Buffers (</a:t>
            </a:r>
            <a:r>
              <a:rPr lang="nl-NL" dirty="0" err="1"/>
              <a:t>protobuf</a:t>
            </a:r>
            <a:r>
              <a:rPr lang="nl-NL" dirty="0"/>
              <a:t>) maakt </a:t>
            </a:r>
            <a:r>
              <a:rPr lang="nl-NL" dirty="0" err="1"/>
              <a:t>gRPC</a:t>
            </a:r>
            <a:r>
              <a:rPr lang="nl-NL" dirty="0"/>
              <a:t> taal- en platformonafhankelijk.</a:t>
            </a:r>
          </a:p>
          <a:p>
            <a:pPr lvl="1"/>
            <a:r>
              <a:rPr lang="nl-NL" b="1" dirty="0"/>
              <a:t>Prestaties</a:t>
            </a:r>
            <a:r>
              <a:rPr lang="nl-NL" dirty="0"/>
              <a:t>: </a:t>
            </a:r>
            <a:r>
              <a:rPr lang="nl-NL" dirty="0" err="1"/>
              <a:t>Protobuf</a:t>
            </a:r>
            <a:r>
              <a:rPr lang="nl-NL" dirty="0"/>
              <a:t> is een binair formaat dat sneller is dan JSON. HTTP/2 ondersteunt </a:t>
            </a:r>
            <a:r>
              <a:rPr lang="nl-NL" dirty="0" err="1"/>
              <a:t>multiplexing</a:t>
            </a:r>
            <a:r>
              <a:rPr lang="nl-NL" dirty="0"/>
              <a:t> van verzoeken over een enkele verbinding.</a:t>
            </a:r>
          </a:p>
          <a:p>
            <a:pPr lvl="1"/>
            <a:r>
              <a:rPr lang="nl-NL" b="1" dirty="0"/>
              <a:t>Streaming</a:t>
            </a:r>
            <a:r>
              <a:rPr lang="nl-NL" dirty="0"/>
              <a:t>: Ondersteunt </a:t>
            </a:r>
            <a:r>
              <a:rPr lang="nl-NL" dirty="0" err="1"/>
              <a:t>bidirectionele</a:t>
            </a:r>
            <a:r>
              <a:rPr lang="nl-NL" dirty="0"/>
              <a:t> streaming door HTTP/2.</a:t>
            </a:r>
          </a:p>
          <a:p>
            <a:pPr lvl="1"/>
            <a:r>
              <a:rPr lang="nl-NL" b="1" dirty="0"/>
              <a:t>Productiviteit</a:t>
            </a:r>
            <a:r>
              <a:rPr lang="nl-NL" dirty="0"/>
              <a:t>: Gebruik van .</a:t>
            </a:r>
            <a:r>
              <a:rPr lang="nl-NL" dirty="0" err="1"/>
              <a:t>proto</a:t>
            </a:r>
            <a:r>
              <a:rPr lang="nl-NL" dirty="0"/>
              <a:t>-bestanden voor het beschrijven van diensten en genereren van </a:t>
            </a:r>
            <a:r>
              <a:rPr lang="nl-NL" dirty="0" err="1"/>
              <a:t>stubs</a:t>
            </a:r>
            <a:r>
              <a:rPr lang="nl-NL" dirty="0"/>
              <a:t> voor verschillende talen.</a:t>
            </a:r>
          </a:p>
          <a:p>
            <a:pPr lvl="1"/>
            <a:r>
              <a:rPr lang="nl-NL" b="1" dirty="0"/>
              <a:t>Beveiliging</a:t>
            </a:r>
            <a:r>
              <a:rPr lang="nl-NL" dirty="0"/>
              <a:t>: HTTP/2 en TLS zorgen voor veilige, end-</a:t>
            </a:r>
            <a:r>
              <a:rPr lang="nl-NL" dirty="0" err="1"/>
              <a:t>to</a:t>
            </a:r>
            <a:r>
              <a:rPr lang="nl-NL" dirty="0"/>
              <a:t>-end versleutelde verbindingen en clientcertificaat-authenticatie.</a:t>
            </a:r>
          </a:p>
          <a:p>
            <a:endParaRPr lang="en-BE" dirty="0"/>
          </a:p>
        </p:txBody>
      </p:sp>
      <p:sp>
        <p:nvSpPr>
          <p:cNvPr id="6" name="Slide Number Placeholder 5">
            <a:extLst>
              <a:ext uri="{FF2B5EF4-FFF2-40B4-BE49-F238E27FC236}">
                <a16:creationId xmlns:a16="http://schemas.microsoft.com/office/drawing/2014/main" id="{FCE09486-B9BD-EDFD-4186-59F907D43E11}"/>
              </a:ext>
            </a:extLst>
          </p:cNvPr>
          <p:cNvSpPr>
            <a:spLocks noGrp="1"/>
          </p:cNvSpPr>
          <p:nvPr>
            <p:ph type="sldNum" sz="quarter" idx="12"/>
          </p:nvPr>
        </p:nvSpPr>
        <p:spPr/>
        <p:txBody>
          <a:bodyPr/>
          <a:lstStyle/>
          <a:p>
            <a:fld id="{068D24A2-3BA0-CE47-9626-802FA61C0AE5}" type="slidenum">
              <a:rPr lang="nl-BE" smtClean="0"/>
              <a:t>47</a:t>
            </a:fld>
            <a:endParaRPr lang="nl-BE" dirty="0"/>
          </a:p>
        </p:txBody>
      </p:sp>
    </p:spTree>
    <p:extLst>
      <p:ext uri="{BB962C8B-B14F-4D97-AF65-F5344CB8AC3E}">
        <p14:creationId xmlns:p14="http://schemas.microsoft.com/office/powerpoint/2010/main" val="1310058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8AF-8FA8-4969-5E87-A2ACEE36B773}"/>
              </a:ext>
            </a:extLst>
          </p:cNvPr>
          <p:cNvSpPr>
            <a:spLocks noGrp="1"/>
          </p:cNvSpPr>
          <p:nvPr>
            <p:ph type="title"/>
          </p:nvPr>
        </p:nvSpPr>
        <p:spPr/>
        <p:txBody>
          <a:bodyPr/>
          <a:lstStyle/>
          <a:p>
            <a:r>
              <a:rPr lang="nl-NL" dirty="0"/>
              <a:t>Overwegingen bij het gebruik van </a:t>
            </a:r>
            <a:r>
              <a:rPr lang="nl-NL" dirty="0" err="1"/>
              <a:t>gRPC</a:t>
            </a:r>
            <a:endParaRPr lang="en-BE" dirty="0"/>
          </a:p>
        </p:txBody>
      </p:sp>
      <p:sp>
        <p:nvSpPr>
          <p:cNvPr id="3" name="Content Placeholder 2">
            <a:extLst>
              <a:ext uri="{FF2B5EF4-FFF2-40B4-BE49-F238E27FC236}">
                <a16:creationId xmlns:a16="http://schemas.microsoft.com/office/drawing/2014/main" id="{0A5508B3-68F7-CF7E-214A-C53A1CB4C538}"/>
              </a:ext>
            </a:extLst>
          </p:cNvPr>
          <p:cNvSpPr>
            <a:spLocks noGrp="1"/>
          </p:cNvSpPr>
          <p:nvPr>
            <p:ph idx="1"/>
          </p:nvPr>
        </p:nvSpPr>
        <p:spPr/>
        <p:txBody>
          <a:bodyPr>
            <a:normAutofit fontScale="62500" lnSpcReduction="20000"/>
          </a:bodyPr>
          <a:lstStyle/>
          <a:p>
            <a:r>
              <a:rPr lang="nl-NL" b="1" dirty="0"/>
              <a:t>Voordelen</a:t>
            </a:r>
            <a:r>
              <a:rPr lang="nl-NL" dirty="0"/>
              <a:t>:</a:t>
            </a:r>
          </a:p>
          <a:p>
            <a:pPr lvl="1"/>
            <a:r>
              <a:rPr lang="nl-NL" b="1" dirty="0"/>
              <a:t>Prestaties</a:t>
            </a:r>
            <a:r>
              <a:rPr lang="nl-NL" dirty="0"/>
              <a:t>: Efficiënt voor microservices met lage latentie en hoge prestaties.</a:t>
            </a:r>
          </a:p>
          <a:p>
            <a:pPr lvl="1"/>
            <a:r>
              <a:rPr lang="nl-NL" b="1" dirty="0"/>
              <a:t>Interoperabiliteit</a:t>
            </a:r>
            <a:r>
              <a:rPr lang="nl-NL" dirty="0"/>
              <a:t>: Ondersteunt meerdere talen en platforms.</a:t>
            </a:r>
          </a:p>
          <a:p>
            <a:r>
              <a:rPr lang="nl-NL" b="1" dirty="0"/>
              <a:t>Nadelen</a:t>
            </a:r>
            <a:r>
              <a:rPr lang="nl-NL" dirty="0"/>
              <a:t>:</a:t>
            </a:r>
          </a:p>
          <a:p>
            <a:pPr lvl="1"/>
            <a:r>
              <a:rPr lang="nl-NL" b="1" dirty="0"/>
              <a:t>Strikte koppeling</a:t>
            </a:r>
            <a:r>
              <a:rPr lang="nl-NL" dirty="0"/>
              <a:t>: Client en server moeten worden bijgewerkt bij protocolwijzigingen.</a:t>
            </a:r>
          </a:p>
          <a:p>
            <a:pPr lvl="1"/>
            <a:r>
              <a:rPr lang="nl-NL" b="1" dirty="0"/>
              <a:t>Niet leesbaar door mensen</a:t>
            </a:r>
            <a:r>
              <a:rPr lang="nl-NL" dirty="0"/>
              <a:t>: </a:t>
            </a:r>
            <a:r>
              <a:rPr lang="nl-NL" dirty="0" err="1"/>
              <a:t>Protobuf</a:t>
            </a:r>
            <a:r>
              <a:rPr lang="nl-NL" dirty="0"/>
              <a:t> is moeilijk te debuggen zonder extra tools.</a:t>
            </a:r>
          </a:p>
          <a:p>
            <a:pPr lvl="1"/>
            <a:r>
              <a:rPr lang="nl-NL" b="1" dirty="0"/>
              <a:t>Beperkte browserondersteuning</a:t>
            </a:r>
            <a:r>
              <a:rPr lang="nl-NL" dirty="0"/>
              <a:t>: Browserondersteuning voor </a:t>
            </a:r>
            <a:r>
              <a:rPr lang="nl-NL" dirty="0" err="1"/>
              <a:t>gRPC</a:t>
            </a:r>
            <a:r>
              <a:rPr lang="nl-NL" dirty="0"/>
              <a:t> is beperkt. Projecten zoals </a:t>
            </a:r>
            <a:r>
              <a:rPr lang="nl-NL" dirty="0" err="1"/>
              <a:t>grpcweb</a:t>
            </a:r>
            <a:r>
              <a:rPr lang="nl-NL" dirty="0"/>
              <a:t> kunnen helpen met conversies.</a:t>
            </a:r>
          </a:p>
          <a:p>
            <a:pPr lvl="1"/>
            <a:r>
              <a:rPr lang="nl-NL" b="1" dirty="0"/>
              <a:t>Geen </a:t>
            </a:r>
            <a:r>
              <a:rPr lang="nl-NL" b="1" dirty="0" err="1"/>
              <a:t>edge</a:t>
            </a:r>
            <a:r>
              <a:rPr lang="nl-NL" b="1" dirty="0"/>
              <a:t> </a:t>
            </a:r>
            <a:r>
              <a:rPr lang="nl-NL" b="1" dirty="0" err="1"/>
              <a:t>caching</a:t>
            </a:r>
            <a:r>
              <a:rPr lang="nl-NL" dirty="0"/>
              <a:t>: </a:t>
            </a:r>
            <a:r>
              <a:rPr lang="nl-NL" dirty="0" err="1"/>
              <a:t>gRPC</a:t>
            </a:r>
            <a:r>
              <a:rPr lang="nl-NL" dirty="0"/>
              <a:t> gebruikt de POST-methode, die niet </a:t>
            </a:r>
            <a:r>
              <a:rPr lang="nl-NL" dirty="0" err="1"/>
              <a:t>cacheerbaar</a:t>
            </a:r>
            <a:r>
              <a:rPr lang="nl-NL" dirty="0"/>
              <a:t> is.</a:t>
            </a:r>
          </a:p>
          <a:p>
            <a:pPr lvl="1"/>
            <a:r>
              <a:rPr lang="nl-NL" b="1" dirty="0"/>
              <a:t>Steilere leercurve</a:t>
            </a:r>
            <a:r>
              <a:rPr lang="nl-NL" dirty="0"/>
              <a:t>: Moeilijker te leren dan REST, vereist kennis van </a:t>
            </a:r>
            <a:r>
              <a:rPr lang="nl-NL" dirty="0" err="1"/>
              <a:t>protobuf</a:t>
            </a:r>
            <a:r>
              <a:rPr lang="nl-NL" dirty="0"/>
              <a:t> en HTTP/2.</a:t>
            </a:r>
          </a:p>
          <a:p>
            <a:endParaRPr lang="en-BE" dirty="0"/>
          </a:p>
        </p:txBody>
      </p:sp>
      <p:sp>
        <p:nvSpPr>
          <p:cNvPr id="6" name="Slide Number Placeholder 5">
            <a:extLst>
              <a:ext uri="{FF2B5EF4-FFF2-40B4-BE49-F238E27FC236}">
                <a16:creationId xmlns:a16="http://schemas.microsoft.com/office/drawing/2014/main" id="{63FDF9AA-5F8D-4EF7-AA62-2EC6D2A4070D}"/>
              </a:ext>
            </a:extLst>
          </p:cNvPr>
          <p:cNvSpPr>
            <a:spLocks noGrp="1"/>
          </p:cNvSpPr>
          <p:nvPr>
            <p:ph type="sldNum" sz="quarter" idx="12"/>
          </p:nvPr>
        </p:nvSpPr>
        <p:spPr/>
        <p:txBody>
          <a:bodyPr/>
          <a:lstStyle/>
          <a:p>
            <a:fld id="{068D24A2-3BA0-CE47-9626-802FA61C0AE5}" type="slidenum">
              <a:rPr lang="nl-BE" smtClean="0"/>
              <a:t>48</a:t>
            </a:fld>
            <a:endParaRPr lang="nl-BE" dirty="0"/>
          </a:p>
        </p:txBody>
      </p:sp>
    </p:spTree>
    <p:extLst>
      <p:ext uri="{BB962C8B-B14F-4D97-AF65-F5344CB8AC3E}">
        <p14:creationId xmlns:p14="http://schemas.microsoft.com/office/powerpoint/2010/main" val="3398806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16DF-3CCC-3341-CEE6-9E7DA08CBDB2}"/>
              </a:ext>
            </a:extLst>
          </p:cNvPr>
          <p:cNvSpPr>
            <a:spLocks noGrp="1"/>
          </p:cNvSpPr>
          <p:nvPr>
            <p:ph type="title"/>
          </p:nvPr>
        </p:nvSpPr>
        <p:spPr/>
        <p:txBody>
          <a:bodyPr/>
          <a:lstStyle/>
          <a:p>
            <a:r>
              <a:rPr lang="nl-NL" dirty="0"/>
              <a:t>Wat is een </a:t>
            </a:r>
            <a:r>
              <a:rPr lang="nl-NL" dirty="0" err="1"/>
              <a:t>GraphQL</a:t>
            </a:r>
            <a:r>
              <a:rPr lang="nl-NL" dirty="0"/>
              <a:t> API?</a:t>
            </a:r>
            <a:endParaRPr lang="en-BE" dirty="0"/>
          </a:p>
        </p:txBody>
      </p:sp>
      <p:sp>
        <p:nvSpPr>
          <p:cNvPr id="3" name="Content Placeholder 2">
            <a:extLst>
              <a:ext uri="{FF2B5EF4-FFF2-40B4-BE49-F238E27FC236}">
                <a16:creationId xmlns:a16="http://schemas.microsoft.com/office/drawing/2014/main" id="{B34B49FC-C525-683B-AB40-4B69E18130E2}"/>
              </a:ext>
            </a:extLst>
          </p:cNvPr>
          <p:cNvSpPr>
            <a:spLocks noGrp="1"/>
          </p:cNvSpPr>
          <p:nvPr>
            <p:ph idx="1"/>
          </p:nvPr>
        </p:nvSpPr>
        <p:spPr/>
        <p:txBody>
          <a:bodyPr>
            <a:normAutofit fontScale="70000" lnSpcReduction="20000"/>
          </a:bodyPr>
          <a:lstStyle/>
          <a:p>
            <a:r>
              <a:rPr lang="nl-NL" dirty="0" err="1"/>
              <a:t>GraphQL</a:t>
            </a:r>
            <a:r>
              <a:rPr lang="nl-NL" dirty="0"/>
              <a:t> is een krachtige querytaal voor </a:t>
            </a:r>
            <a:r>
              <a:rPr lang="nl-NL" dirty="0" err="1"/>
              <a:t>API's</a:t>
            </a:r>
            <a:r>
              <a:rPr lang="nl-NL" dirty="0"/>
              <a:t> die flexibiliteit biedt bij het ophalen van gegevens. Ontwikkeld door Facebook in 2012 en publiekelijk vrijgegeven in 2015, is het een open-source technologie die nu wereldwijd wordt onderhouden.</a:t>
            </a:r>
          </a:p>
          <a:p>
            <a:r>
              <a:rPr lang="nl-NL" b="1" dirty="0"/>
              <a:t>Voordelen van </a:t>
            </a:r>
            <a:r>
              <a:rPr lang="nl-NL" b="1" dirty="0" err="1"/>
              <a:t>GraphQL</a:t>
            </a:r>
            <a:r>
              <a:rPr lang="nl-NL" b="1" dirty="0"/>
              <a:t>:</a:t>
            </a:r>
          </a:p>
          <a:p>
            <a:pPr lvl="1"/>
            <a:r>
              <a:rPr lang="nl-NL" b="1" dirty="0"/>
              <a:t>Flexibele gegevensstructuur: </a:t>
            </a:r>
            <a:r>
              <a:rPr lang="nl-NL" dirty="0"/>
              <a:t>Clients kunnen precies aangeven welke gegevens ze nodig hebben, wat over- en onder-</a:t>
            </a:r>
            <a:r>
              <a:rPr lang="nl-NL" dirty="0" err="1"/>
              <a:t>fetching</a:t>
            </a:r>
            <a:r>
              <a:rPr lang="nl-NL" dirty="0"/>
              <a:t> voorkomt.</a:t>
            </a:r>
          </a:p>
          <a:p>
            <a:pPr lvl="1"/>
            <a:r>
              <a:rPr lang="nl-NL" b="1" dirty="0"/>
              <a:t>Enkel </a:t>
            </a:r>
            <a:r>
              <a:rPr lang="nl-NL" b="1" dirty="0" err="1"/>
              <a:t>endpoint</a:t>
            </a:r>
            <a:r>
              <a:rPr lang="nl-NL" b="1" dirty="0"/>
              <a:t>: </a:t>
            </a:r>
            <a:r>
              <a:rPr lang="nl-NL" dirty="0"/>
              <a:t>Alle aanvragen gaan via een enkele /</a:t>
            </a:r>
            <a:r>
              <a:rPr lang="nl-NL" dirty="0" err="1"/>
              <a:t>graphql</a:t>
            </a:r>
            <a:r>
              <a:rPr lang="nl-NL" dirty="0"/>
              <a:t> </a:t>
            </a:r>
            <a:r>
              <a:rPr lang="nl-NL" dirty="0" err="1"/>
              <a:t>endpoint</a:t>
            </a:r>
            <a:r>
              <a:rPr lang="nl-NL" dirty="0"/>
              <a:t>, wat de complexiteit van versiebeheer vermindert.</a:t>
            </a:r>
          </a:p>
          <a:p>
            <a:pPr lvl="1"/>
            <a:r>
              <a:rPr lang="nl-NL" b="1" dirty="0"/>
              <a:t>Sterk type systeem: </a:t>
            </a:r>
            <a:r>
              <a:rPr lang="nl-NL" dirty="0" err="1"/>
              <a:t>GraphQL</a:t>
            </a:r>
            <a:r>
              <a:rPr lang="nl-NL" dirty="0"/>
              <a:t> gebruikt een schema om types en velden te definiëren, wat miscommunicatie tussen client en server vermindert.</a:t>
            </a:r>
          </a:p>
          <a:p>
            <a:pPr lvl="1"/>
            <a:r>
              <a:rPr lang="nl-NL" b="1" dirty="0"/>
              <a:t>Kleine </a:t>
            </a:r>
            <a:r>
              <a:rPr lang="nl-NL" b="1" dirty="0" err="1"/>
              <a:t>payloads</a:t>
            </a:r>
            <a:r>
              <a:rPr lang="nl-NL" b="1" dirty="0"/>
              <a:t>: </a:t>
            </a:r>
            <a:r>
              <a:rPr lang="nl-NL" dirty="0"/>
              <a:t>Clients krijgen alleen de gegevens die ze aanvragen zonder extra informatie.</a:t>
            </a:r>
          </a:p>
          <a:p>
            <a:endParaRPr lang="en-BE" dirty="0"/>
          </a:p>
        </p:txBody>
      </p:sp>
      <p:sp>
        <p:nvSpPr>
          <p:cNvPr id="6" name="Slide Number Placeholder 5">
            <a:extLst>
              <a:ext uri="{FF2B5EF4-FFF2-40B4-BE49-F238E27FC236}">
                <a16:creationId xmlns:a16="http://schemas.microsoft.com/office/drawing/2014/main" id="{4088CA06-3B6A-4AB0-279E-61AB1681BE6A}"/>
              </a:ext>
            </a:extLst>
          </p:cNvPr>
          <p:cNvSpPr>
            <a:spLocks noGrp="1"/>
          </p:cNvSpPr>
          <p:nvPr>
            <p:ph type="sldNum" sz="quarter" idx="12"/>
          </p:nvPr>
        </p:nvSpPr>
        <p:spPr/>
        <p:txBody>
          <a:bodyPr/>
          <a:lstStyle/>
          <a:p>
            <a:fld id="{068D24A2-3BA0-CE47-9626-802FA61C0AE5}" type="slidenum">
              <a:rPr lang="nl-BE" smtClean="0"/>
              <a:t>49</a:t>
            </a:fld>
            <a:endParaRPr lang="nl-BE" dirty="0"/>
          </a:p>
        </p:txBody>
      </p:sp>
    </p:spTree>
    <p:extLst>
      <p:ext uri="{BB962C8B-B14F-4D97-AF65-F5344CB8AC3E}">
        <p14:creationId xmlns:p14="http://schemas.microsoft.com/office/powerpoint/2010/main" val="283874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1B46-79A4-E3EE-40B4-3031BB05FC13}"/>
              </a:ext>
            </a:extLst>
          </p:cNvPr>
          <p:cNvSpPr>
            <a:spLocks noGrp="1"/>
          </p:cNvSpPr>
          <p:nvPr>
            <p:ph type="title"/>
          </p:nvPr>
        </p:nvSpPr>
        <p:spPr/>
        <p:txBody>
          <a:bodyPr/>
          <a:lstStyle/>
          <a:p>
            <a:r>
              <a:rPr lang="nl-NL" dirty="0"/>
              <a:t>Wat is een REST API?</a:t>
            </a:r>
            <a:endParaRPr lang="en-BE" dirty="0"/>
          </a:p>
        </p:txBody>
      </p:sp>
      <p:sp>
        <p:nvSpPr>
          <p:cNvPr id="3" name="Content Placeholder 2">
            <a:extLst>
              <a:ext uri="{FF2B5EF4-FFF2-40B4-BE49-F238E27FC236}">
                <a16:creationId xmlns:a16="http://schemas.microsoft.com/office/drawing/2014/main" id="{4DD78B71-5857-A557-3067-83B1264595F8}"/>
              </a:ext>
            </a:extLst>
          </p:cNvPr>
          <p:cNvSpPr>
            <a:spLocks noGrp="1"/>
          </p:cNvSpPr>
          <p:nvPr>
            <p:ph idx="1"/>
          </p:nvPr>
        </p:nvSpPr>
        <p:spPr/>
        <p:txBody>
          <a:bodyPr/>
          <a:lstStyle/>
          <a:p>
            <a:r>
              <a:rPr lang="nl-NL" b="1" dirty="0"/>
              <a:t>Definitie:</a:t>
            </a:r>
            <a:r>
              <a:rPr lang="nl-NL" dirty="0"/>
              <a:t> REST staat voor </a:t>
            </a:r>
            <a:r>
              <a:rPr lang="nl-NL" dirty="0" err="1"/>
              <a:t>Representational</a:t>
            </a:r>
            <a:r>
              <a:rPr lang="nl-NL" dirty="0"/>
              <a:t> State Transfer, een architecturale stijl voor web </a:t>
            </a:r>
            <a:r>
              <a:rPr lang="nl-NL" dirty="0" err="1"/>
              <a:t>API’s</a:t>
            </a:r>
            <a:r>
              <a:rPr lang="nl-NL" dirty="0"/>
              <a:t>.</a:t>
            </a:r>
          </a:p>
          <a:p>
            <a:r>
              <a:rPr lang="nl-NL" b="1" dirty="0"/>
              <a:t>Geschiedenis:</a:t>
            </a:r>
            <a:r>
              <a:rPr lang="nl-NL" dirty="0"/>
              <a:t> Ontwikkeld door Roy </a:t>
            </a:r>
            <a:r>
              <a:rPr lang="nl-NL" dirty="0" err="1"/>
              <a:t>Fielding</a:t>
            </a:r>
            <a:r>
              <a:rPr lang="nl-NL" dirty="0"/>
              <a:t> in 2000</a:t>
            </a:r>
          </a:p>
          <a:p>
            <a:r>
              <a:rPr lang="nl-NL" b="1" dirty="0"/>
              <a:t>Essentie:</a:t>
            </a:r>
            <a:r>
              <a:rPr lang="nl-NL" dirty="0"/>
              <a:t> REST is een stijl, geen vaste regel, vaak gebruikt met het HTTP-protocol voor web </a:t>
            </a:r>
            <a:r>
              <a:rPr lang="nl-NL" dirty="0" err="1"/>
              <a:t>API's</a:t>
            </a:r>
            <a:r>
              <a:rPr lang="nl-NL" dirty="0"/>
              <a:t>.</a:t>
            </a:r>
            <a:endParaRPr lang="en-BE" dirty="0"/>
          </a:p>
        </p:txBody>
      </p:sp>
      <p:sp>
        <p:nvSpPr>
          <p:cNvPr id="6" name="Slide Number Placeholder 5">
            <a:extLst>
              <a:ext uri="{FF2B5EF4-FFF2-40B4-BE49-F238E27FC236}">
                <a16:creationId xmlns:a16="http://schemas.microsoft.com/office/drawing/2014/main" id="{62A1ADB6-41B3-EC5A-970F-C8B8FD9083EF}"/>
              </a:ext>
            </a:extLst>
          </p:cNvPr>
          <p:cNvSpPr>
            <a:spLocks noGrp="1"/>
          </p:cNvSpPr>
          <p:nvPr>
            <p:ph type="sldNum" sz="quarter" idx="12"/>
          </p:nvPr>
        </p:nvSpPr>
        <p:spPr/>
        <p:txBody>
          <a:bodyPr/>
          <a:lstStyle/>
          <a:p>
            <a:fld id="{068D24A2-3BA0-CE47-9626-802FA61C0AE5}" type="slidenum">
              <a:rPr lang="nl-BE" smtClean="0"/>
              <a:t>5</a:t>
            </a:fld>
            <a:endParaRPr lang="nl-BE" dirty="0"/>
          </a:p>
        </p:txBody>
      </p:sp>
    </p:spTree>
    <p:extLst>
      <p:ext uri="{BB962C8B-B14F-4D97-AF65-F5344CB8AC3E}">
        <p14:creationId xmlns:p14="http://schemas.microsoft.com/office/powerpoint/2010/main" val="380873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1A25-FD06-C3E5-3ADF-5385231E0D98}"/>
              </a:ext>
            </a:extLst>
          </p:cNvPr>
          <p:cNvSpPr>
            <a:spLocks noGrp="1"/>
          </p:cNvSpPr>
          <p:nvPr>
            <p:ph type="title"/>
          </p:nvPr>
        </p:nvSpPr>
        <p:spPr/>
        <p:txBody>
          <a:bodyPr/>
          <a:lstStyle/>
          <a:p>
            <a:r>
              <a:rPr lang="nl-NL" dirty="0"/>
              <a:t>Problemen met REST en Hoe </a:t>
            </a:r>
            <a:r>
              <a:rPr lang="nl-NL" dirty="0" err="1"/>
              <a:t>GraphQL</a:t>
            </a:r>
            <a:r>
              <a:rPr lang="nl-NL" dirty="0"/>
              <a:t> Helpt</a:t>
            </a:r>
            <a:endParaRPr lang="en-BE" dirty="0"/>
          </a:p>
        </p:txBody>
      </p:sp>
      <p:sp>
        <p:nvSpPr>
          <p:cNvPr id="3" name="Content Placeholder 2">
            <a:extLst>
              <a:ext uri="{FF2B5EF4-FFF2-40B4-BE49-F238E27FC236}">
                <a16:creationId xmlns:a16="http://schemas.microsoft.com/office/drawing/2014/main" id="{DA1E0BB3-A20A-830A-A4ED-2AA2F97CF8D0}"/>
              </a:ext>
            </a:extLst>
          </p:cNvPr>
          <p:cNvSpPr>
            <a:spLocks noGrp="1"/>
          </p:cNvSpPr>
          <p:nvPr>
            <p:ph idx="1"/>
          </p:nvPr>
        </p:nvSpPr>
        <p:spPr/>
        <p:txBody>
          <a:bodyPr>
            <a:normAutofit fontScale="77500" lnSpcReduction="20000"/>
          </a:bodyPr>
          <a:lstStyle/>
          <a:p>
            <a:r>
              <a:rPr lang="nl-NL" b="1" dirty="0"/>
              <a:t>Problemen met REST</a:t>
            </a:r>
            <a:r>
              <a:rPr lang="nl-NL" dirty="0"/>
              <a:t>:</a:t>
            </a:r>
          </a:p>
          <a:p>
            <a:pPr lvl="1"/>
            <a:r>
              <a:rPr lang="nl-NL" b="1" dirty="0"/>
              <a:t>Over-</a:t>
            </a:r>
            <a:r>
              <a:rPr lang="nl-NL" b="1" dirty="0" err="1"/>
              <a:t>fetching</a:t>
            </a:r>
            <a:r>
              <a:rPr lang="nl-NL" dirty="0"/>
              <a:t>: Klanten ontvangen meer gegevens dan nodig is. Bijvoorbeeld, het ophalen van een lijst van berichten met meer informatie dan vereist.</a:t>
            </a:r>
          </a:p>
          <a:p>
            <a:pPr lvl="1"/>
            <a:r>
              <a:rPr lang="nl-NL" b="1" dirty="0"/>
              <a:t>Onder-</a:t>
            </a:r>
            <a:r>
              <a:rPr lang="nl-NL" b="1" dirty="0" err="1"/>
              <a:t>fetching</a:t>
            </a:r>
            <a:r>
              <a:rPr lang="nl-NL" b="1" dirty="0"/>
              <a:t> en N+1 probleem</a:t>
            </a:r>
            <a:r>
              <a:rPr lang="nl-NL" dirty="0"/>
              <a:t>: Wanneer een </a:t>
            </a:r>
            <a:r>
              <a:rPr lang="nl-NL" dirty="0" err="1"/>
              <a:t>endpoint</a:t>
            </a:r>
            <a:r>
              <a:rPr lang="nl-NL" dirty="0"/>
              <a:t> niet genoeg gegevens levert, moeten er meerdere verzoeken worden gedaan. Bijvoorbeeld, het ophalen van gerelateerde berichten vereist extra verzoeken.</a:t>
            </a:r>
          </a:p>
          <a:p>
            <a:r>
              <a:rPr lang="nl-NL" b="1" dirty="0"/>
              <a:t>Hoe </a:t>
            </a:r>
            <a:r>
              <a:rPr lang="nl-NL" b="1" dirty="0" err="1"/>
              <a:t>GraphQL</a:t>
            </a:r>
            <a:r>
              <a:rPr lang="nl-NL" b="1" dirty="0"/>
              <a:t> Helpt</a:t>
            </a:r>
            <a:r>
              <a:rPr lang="nl-NL" dirty="0"/>
              <a:t>:</a:t>
            </a:r>
          </a:p>
          <a:p>
            <a:pPr lvl="1"/>
            <a:r>
              <a:rPr lang="nl-NL" b="1" dirty="0"/>
              <a:t>Flexibiliteit</a:t>
            </a:r>
            <a:r>
              <a:rPr lang="nl-NL" dirty="0"/>
              <a:t>: Clients vragen precies de gegevens op die ze nodig hebben.</a:t>
            </a:r>
          </a:p>
          <a:p>
            <a:pPr lvl="1"/>
            <a:r>
              <a:rPr lang="nl-NL" b="1" dirty="0"/>
              <a:t>Eén enkele </a:t>
            </a:r>
            <a:r>
              <a:rPr lang="nl-NL" b="1" dirty="0" err="1"/>
              <a:t>endpoint</a:t>
            </a:r>
            <a:r>
              <a:rPr lang="nl-NL" dirty="0"/>
              <a:t>: Vermijdt problemen met meerdere </a:t>
            </a:r>
            <a:r>
              <a:rPr lang="nl-NL" dirty="0" err="1"/>
              <a:t>endpoints</a:t>
            </a:r>
            <a:r>
              <a:rPr lang="nl-NL" dirty="0"/>
              <a:t> en vereenvoudigt het ophalen van gerelateerde gegevens.</a:t>
            </a:r>
          </a:p>
          <a:p>
            <a:endParaRPr lang="en-BE" dirty="0"/>
          </a:p>
        </p:txBody>
      </p:sp>
      <p:sp>
        <p:nvSpPr>
          <p:cNvPr id="6" name="Slide Number Placeholder 5">
            <a:extLst>
              <a:ext uri="{FF2B5EF4-FFF2-40B4-BE49-F238E27FC236}">
                <a16:creationId xmlns:a16="http://schemas.microsoft.com/office/drawing/2014/main" id="{E8ACBA19-E4F7-8DFE-711A-EB85058B52D6}"/>
              </a:ext>
            </a:extLst>
          </p:cNvPr>
          <p:cNvSpPr>
            <a:spLocks noGrp="1"/>
          </p:cNvSpPr>
          <p:nvPr>
            <p:ph type="sldNum" sz="quarter" idx="12"/>
          </p:nvPr>
        </p:nvSpPr>
        <p:spPr/>
        <p:txBody>
          <a:bodyPr/>
          <a:lstStyle/>
          <a:p>
            <a:fld id="{068D24A2-3BA0-CE47-9626-802FA61C0AE5}" type="slidenum">
              <a:rPr lang="nl-BE" smtClean="0"/>
              <a:t>50</a:t>
            </a:fld>
            <a:endParaRPr lang="nl-BE" dirty="0"/>
          </a:p>
        </p:txBody>
      </p:sp>
    </p:spTree>
    <p:extLst>
      <p:ext uri="{BB962C8B-B14F-4D97-AF65-F5344CB8AC3E}">
        <p14:creationId xmlns:p14="http://schemas.microsoft.com/office/powerpoint/2010/main" val="902381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C751-04AC-F6A7-D04B-68612C3C9DAF}"/>
              </a:ext>
            </a:extLst>
          </p:cNvPr>
          <p:cNvSpPr>
            <a:spLocks noGrp="1"/>
          </p:cNvSpPr>
          <p:nvPr>
            <p:ph type="title"/>
          </p:nvPr>
        </p:nvSpPr>
        <p:spPr/>
        <p:txBody>
          <a:bodyPr/>
          <a:lstStyle/>
          <a:p>
            <a:r>
              <a:rPr lang="nl-NL" dirty="0"/>
              <a:t>Overwegingen bij het Gebruik van </a:t>
            </a:r>
            <a:r>
              <a:rPr lang="nl-NL" dirty="0" err="1"/>
              <a:t>GraphQL</a:t>
            </a:r>
            <a:endParaRPr lang="en-BE" dirty="0"/>
          </a:p>
        </p:txBody>
      </p:sp>
      <p:sp>
        <p:nvSpPr>
          <p:cNvPr id="3" name="Content Placeholder 2">
            <a:extLst>
              <a:ext uri="{FF2B5EF4-FFF2-40B4-BE49-F238E27FC236}">
                <a16:creationId xmlns:a16="http://schemas.microsoft.com/office/drawing/2014/main" id="{BF0E018A-9F08-1D95-0DFB-217322CDD9B6}"/>
              </a:ext>
            </a:extLst>
          </p:cNvPr>
          <p:cNvSpPr>
            <a:spLocks noGrp="1"/>
          </p:cNvSpPr>
          <p:nvPr>
            <p:ph idx="1"/>
          </p:nvPr>
        </p:nvSpPr>
        <p:spPr/>
        <p:txBody>
          <a:bodyPr>
            <a:normAutofit fontScale="62500" lnSpcReduction="20000"/>
          </a:bodyPr>
          <a:lstStyle/>
          <a:p>
            <a:r>
              <a:rPr lang="nl-NL" b="1" dirty="0"/>
              <a:t>Voordelen</a:t>
            </a:r>
            <a:r>
              <a:rPr lang="nl-NL" dirty="0"/>
              <a:t>:</a:t>
            </a:r>
          </a:p>
          <a:p>
            <a:pPr lvl="1"/>
            <a:r>
              <a:rPr lang="nl-NL" b="1" dirty="0"/>
              <a:t>Eenvoudig versiebeheer</a:t>
            </a:r>
            <a:r>
              <a:rPr lang="nl-NL" dirty="0"/>
              <a:t>: </a:t>
            </a:r>
            <a:r>
              <a:rPr lang="nl-NL" dirty="0" err="1"/>
              <a:t>Één</a:t>
            </a:r>
            <a:r>
              <a:rPr lang="nl-NL" dirty="0"/>
              <a:t> </a:t>
            </a:r>
            <a:r>
              <a:rPr lang="nl-NL" dirty="0" err="1"/>
              <a:t>endpoint</a:t>
            </a:r>
            <a:r>
              <a:rPr lang="nl-NL" dirty="0"/>
              <a:t> en schema dat evolueert zonder bestaande clients te breken.</a:t>
            </a:r>
          </a:p>
          <a:p>
            <a:pPr lvl="1"/>
            <a:r>
              <a:rPr lang="nl-NL" b="1" dirty="0"/>
              <a:t>Type definitie</a:t>
            </a:r>
            <a:r>
              <a:rPr lang="nl-NL" dirty="0"/>
              <a:t>: Schema's fungeren als contracten voor het verminderen van miscommunicatie.</a:t>
            </a:r>
          </a:p>
          <a:p>
            <a:pPr lvl="1"/>
            <a:r>
              <a:rPr lang="nl-NL" b="1" dirty="0"/>
              <a:t>Flexibiliteit</a:t>
            </a:r>
            <a:r>
              <a:rPr lang="nl-NL" dirty="0"/>
              <a:t>: Kan bovenop bestaande REST </a:t>
            </a:r>
            <a:r>
              <a:rPr lang="nl-NL" dirty="0" err="1"/>
              <a:t>API's</a:t>
            </a:r>
            <a:r>
              <a:rPr lang="nl-NL" dirty="0"/>
              <a:t> worden gebruikt.</a:t>
            </a:r>
          </a:p>
          <a:p>
            <a:r>
              <a:rPr lang="nl-NL" b="1" dirty="0"/>
              <a:t>Nadelen</a:t>
            </a:r>
            <a:r>
              <a:rPr lang="nl-NL" dirty="0"/>
              <a:t>:</a:t>
            </a:r>
          </a:p>
          <a:p>
            <a:pPr lvl="1"/>
            <a:r>
              <a:rPr lang="nl-NL" b="1" dirty="0"/>
              <a:t>Leercurve</a:t>
            </a:r>
            <a:r>
              <a:rPr lang="nl-NL" dirty="0"/>
              <a:t>: Moeilijker te leren dan REST.</a:t>
            </a:r>
          </a:p>
          <a:p>
            <a:pPr lvl="1"/>
            <a:r>
              <a:rPr lang="nl-NL" b="1" dirty="0"/>
              <a:t>Complexiteit van serverimplementatie</a:t>
            </a:r>
            <a:r>
              <a:rPr lang="nl-NL" dirty="0"/>
              <a:t>: Server moet complexe </a:t>
            </a:r>
            <a:r>
              <a:rPr lang="nl-NL" dirty="0" err="1"/>
              <a:t>queries</a:t>
            </a:r>
            <a:r>
              <a:rPr lang="nl-NL" dirty="0"/>
              <a:t> verwerken.</a:t>
            </a:r>
          </a:p>
          <a:p>
            <a:pPr lvl="1"/>
            <a:r>
              <a:rPr lang="nl-NL" b="1" dirty="0"/>
              <a:t>Beperkingen van HTTP</a:t>
            </a:r>
            <a:r>
              <a:rPr lang="nl-NL" dirty="0"/>
              <a:t>: Gebruik van één </a:t>
            </a:r>
            <a:r>
              <a:rPr lang="nl-NL" dirty="0" err="1"/>
              <a:t>endpoint</a:t>
            </a:r>
            <a:r>
              <a:rPr lang="nl-NL" dirty="0"/>
              <a:t> beperkt HTTP-capaciteiten en content-negotiatie.</a:t>
            </a:r>
          </a:p>
          <a:p>
            <a:pPr lvl="1"/>
            <a:r>
              <a:rPr lang="nl-NL" b="1" dirty="0" err="1"/>
              <a:t>Caching</a:t>
            </a:r>
            <a:r>
              <a:rPr lang="nl-NL" dirty="0"/>
              <a:t>: Moeilijker te implementeren door onbekende databehoeften van clients.</a:t>
            </a:r>
          </a:p>
          <a:p>
            <a:pPr lvl="1"/>
            <a:r>
              <a:rPr lang="nl-NL" b="1" dirty="0"/>
              <a:t>Bestand uploads</a:t>
            </a:r>
            <a:r>
              <a:rPr lang="nl-NL" dirty="0"/>
              <a:t>: Ondersteuning voor bestand uploads vereist aparte </a:t>
            </a:r>
            <a:r>
              <a:rPr lang="nl-NL" dirty="0" err="1"/>
              <a:t>API's</a:t>
            </a:r>
            <a:r>
              <a:rPr lang="nl-NL" dirty="0"/>
              <a:t>.</a:t>
            </a:r>
          </a:p>
          <a:p>
            <a:endParaRPr lang="en-BE" dirty="0"/>
          </a:p>
        </p:txBody>
      </p:sp>
      <p:sp>
        <p:nvSpPr>
          <p:cNvPr id="6" name="Slide Number Placeholder 5">
            <a:extLst>
              <a:ext uri="{FF2B5EF4-FFF2-40B4-BE49-F238E27FC236}">
                <a16:creationId xmlns:a16="http://schemas.microsoft.com/office/drawing/2014/main" id="{D5903B41-C1BD-A364-346D-5E3AD88941AF}"/>
              </a:ext>
            </a:extLst>
          </p:cNvPr>
          <p:cNvSpPr>
            <a:spLocks noGrp="1"/>
          </p:cNvSpPr>
          <p:nvPr>
            <p:ph type="sldNum" sz="quarter" idx="12"/>
          </p:nvPr>
        </p:nvSpPr>
        <p:spPr/>
        <p:txBody>
          <a:bodyPr/>
          <a:lstStyle/>
          <a:p>
            <a:fld id="{068D24A2-3BA0-CE47-9626-802FA61C0AE5}" type="slidenum">
              <a:rPr lang="nl-BE" smtClean="0"/>
              <a:t>51</a:t>
            </a:fld>
            <a:endParaRPr lang="nl-BE" dirty="0"/>
          </a:p>
        </p:txBody>
      </p:sp>
    </p:spTree>
    <p:extLst>
      <p:ext uri="{BB962C8B-B14F-4D97-AF65-F5344CB8AC3E}">
        <p14:creationId xmlns:p14="http://schemas.microsoft.com/office/powerpoint/2010/main" val="4058323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0768-6E19-2813-00FC-E88E0308E932}"/>
              </a:ext>
            </a:extLst>
          </p:cNvPr>
          <p:cNvSpPr>
            <a:spLocks noGrp="1"/>
          </p:cNvSpPr>
          <p:nvPr>
            <p:ph type="title"/>
          </p:nvPr>
        </p:nvSpPr>
        <p:spPr/>
        <p:txBody>
          <a:bodyPr/>
          <a:lstStyle/>
          <a:p>
            <a:r>
              <a:rPr lang="fr-BE" dirty="0"/>
              <a:t>Wat </a:t>
            </a:r>
            <a:r>
              <a:rPr lang="fr-BE" dirty="0" err="1"/>
              <a:t>zijn</a:t>
            </a:r>
            <a:r>
              <a:rPr lang="fr-BE" dirty="0"/>
              <a:t> Real-time </a:t>
            </a:r>
            <a:r>
              <a:rPr lang="fr-BE" dirty="0" err="1"/>
              <a:t>API's</a:t>
            </a:r>
            <a:r>
              <a:rPr lang="fr-BE" dirty="0"/>
              <a:t>?</a:t>
            </a:r>
            <a:endParaRPr lang="en-BE" dirty="0"/>
          </a:p>
        </p:txBody>
      </p:sp>
      <p:sp>
        <p:nvSpPr>
          <p:cNvPr id="3" name="Content Placeholder 2">
            <a:extLst>
              <a:ext uri="{FF2B5EF4-FFF2-40B4-BE49-F238E27FC236}">
                <a16:creationId xmlns:a16="http://schemas.microsoft.com/office/drawing/2014/main" id="{1466E394-ACCB-44CB-7157-7652F4F22F1C}"/>
              </a:ext>
            </a:extLst>
          </p:cNvPr>
          <p:cNvSpPr>
            <a:spLocks noGrp="1"/>
          </p:cNvSpPr>
          <p:nvPr>
            <p:ph idx="1"/>
          </p:nvPr>
        </p:nvSpPr>
        <p:spPr>
          <a:xfrm>
            <a:off x="628650" y="939997"/>
            <a:ext cx="7886700" cy="3879509"/>
          </a:xfrm>
        </p:spPr>
        <p:txBody>
          <a:bodyPr>
            <a:normAutofit fontScale="85000" lnSpcReduction="20000"/>
          </a:bodyPr>
          <a:lstStyle/>
          <a:p>
            <a:r>
              <a:rPr lang="fr-BE" b="1" dirty="0"/>
              <a:t>Real-time </a:t>
            </a:r>
            <a:r>
              <a:rPr lang="fr-BE" b="1" dirty="0" err="1"/>
              <a:t>API's</a:t>
            </a:r>
            <a:r>
              <a:rPr lang="fr-BE" dirty="0"/>
              <a:t> </a:t>
            </a:r>
            <a:r>
              <a:rPr lang="fr-BE" dirty="0" err="1"/>
              <a:t>zijn</a:t>
            </a:r>
            <a:r>
              <a:rPr lang="fr-BE" dirty="0"/>
              <a:t> </a:t>
            </a:r>
            <a:r>
              <a:rPr lang="fr-BE" dirty="0" err="1"/>
              <a:t>ontworpen</a:t>
            </a:r>
            <a:r>
              <a:rPr lang="fr-BE" dirty="0"/>
              <a:t> </a:t>
            </a:r>
            <a:r>
              <a:rPr lang="fr-BE" dirty="0" err="1"/>
              <a:t>voor</a:t>
            </a:r>
            <a:r>
              <a:rPr lang="fr-BE" dirty="0"/>
              <a:t> </a:t>
            </a:r>
            <a:r>
              <a:rPr lang="fr-BE" dirty="0" err="1"/>
              <a:t>scenario's</a:t>
            </a:r>
            <a:r>
              <a:rPr lang="fr-BE" dirty="0"/>
              <a:t> </a:t>
            </a:r>
            <a:r>
              <a:rPr lang="fr-BE" dirty="0" err="1"/>
              <a:t>waarin</a:t>
            </a:r>
            <a:r>
              <a:rPr lang="fr-BE" dirty="0"/>
              <a:t> </a:t>
            </a:r>
            <a:r>
              <a:rPr lang="fr-BE" dirty="0" err="1"/>
              <a:t>onmiddellijke</a:t>
            </a:r>
            <a:r>
              <a:rPr lang="fr-BE" dirty="0"/>
              <a:t> </a:t>
            </a:r>
            <a:r>
              <a:rPr lang="fr-BE" dirty="0" err="1"/>
              <a:t>communicatie</a:t>
            </a:r>
            <a:r>
              <a:rPr lang="fr-BE" dirty="0"/>
              <a:t> </a:t>
            </a:r>
            <a:r>
              <a:rPr lang="fr-BE" dirty="0" err="1"/>
              <a:t>tussen</a:t>
            </a:r>
            <a:r>
              <a:rPr lang="fr-BE" dirty="0"/>
              <a:t> de server en de client </a:t>
            </a:r>
            <a:r>
              <a:rPr lang="fr-BE" dirty="0" err="1"/>
              <a:t>noodzakelijk</a:t>
            </a:r>
            <a:r>
              <a:rPr lang="fr-BE" dirty="0"/>
              <a:t> </a:t>
            </a:r>
            <a:r>
              <a:rPr lang="fr-BE" dirty="0" err="1"/>
              <a:t>is</a:t>
            </a:r>
            <a:r>
              <a:rPr lang="fr-BE" dirty="0"/>
              <a:t>. In </a:t>
            </a:r>
            <a:r>
              <a:rPr lang="fr-BE" dirty="0" err="1"/>
              <a:t>tegenstelling</a:t>
            </a:r>
            <a:r>
              <a:rPr lang="fr-BE" dirty="0"/>
              <a:t> </a:t>
            </a:r>
            <a:r>
              <a:rPr lang="fr-BE" dirty="0" err="1"/>
              <a:t>tot</a:t>
            </a:r>
            <a:r>
              <a:rPr lang="fr-BE" dirty="0"/>
              <a:t> </a:t>
            </a:r>
            <a:r>
              <a:rPr lang="fr-BE" dirty="0" err="1"/>
              <a:t>traditionele</a:t>
            </a:r>
            <a:r>
              <a:rPr lang="fr-BE" dirty="0"/>
              <a:t> </a:t>
            </a:r>
            <a:r>
              <a:rPr lang="fr-BE" dirty="0" err="1"/>
              <a:t>request</a:t>
            </a:r>
            <a:r>
              <a:rPr lang="fr-BE" dirty="0"/>
              <a:t>/</a:t>
            </a:r>
            <a:r>
              <a:rPr lang="fr-BE" dirty="0" err="1"/>
              <a:t>response</a:t>
            </a:r>
            <a:r>
              <a:rPr lang="fr-BE" dirty="0"/>
              <a:t> </a:t>
            </a:r>
            <a:r>
              <a:rPr lang="fr-BE" dirty="0" err="1"/>
              <a:t>patronen</a:t>
            </a:r>
            <a:r>
              <a:rPr lang="fr-BE" dirty="0"/>
              <a:t>, </a:t>
            </a:r>
            <a:r>
              <a:rPr lang="fr-BE" dirty="0" err="1"/>
              <a:t>waarbij</a:t>
            </a:r>
            <a:r>
              <a:rPr lang="fr-BE" dirty="0"/>
              <a:t> de client </a:t>
            </a:r>
            <a:r>
              <a:rPr lang="fr-BE" dirty="0" err="1"/>
              <a:t>periodiek</a:t>
            </a:r>
            <a:r>
              <a:rPr lang="fr-BE" dirty="0"/>
              <a:t> </a:t>
            </a:r>
            <a:r>
              <a:rPr lang="fr-BE" dirty="0" err="1"/>
              <a:t>verzoeken</a:t>
            </a:r>
            <a:r>
              <a:rPr lang="fr-BE" dirty="0"/>
              <a:t> </a:t>
            </a:r>
            <a:r>
              <a:rPr lang="fr-BE" dirty="0" err="1"/>
              <a:t>naar</a:t>
            </a:r>
            <a:r>
              <a:rPr lang="fr-BE" dirty="0"/>
              <a:t> de server </a:t>
            </a:r>
            <a:r>
              <a:rPr lang="fr-BE" dirty="0" err="1"/>
              <a:t>stuurt</a:t>
            </a:r>
            <a:r>
              <a:rPr lang="fr-BE" dirty="0"/>
              <a:t>, </a:t>
            </a:r>
            <a:r>
              <a:rPr lang="fr-BE" dirty="0" err="1"/>
              <a:t>bieden</a:t>
            </a:r>
            <a:r>
              <a:rPr lang="fr-BE" dirty="0"/>
              <a:t> real-time </a:t>
            </a:r>
            <a:r>
              <a:rPr lang="fr-BE" dirty="0" err="1"/>
              <a:t>API's</a:t>
            </a:r>
            <a:r>
              <a:rPr lang="fr-BE" dirty="0"/>
              <a:t> </a:t>
            </a:r>
            <a:r>
              <a:rPr lang="fr-BE" dirty="0" err="1"/>
              <a:t>een</a:t>
            </a:r>
            <a:r>
              <a:rPr lang="fr-BE" dirty="0"/>
              <a:t> manier </a:t>
            </a:r>
            <a:r>
              <a:rPr lang="fr-BE" dirty="0" err="1"/>
              <a:t>voor</a:t>
            </a:r>
            <a:r>
              <a:rPr lang="fr-BE" dirty="0"/>
              <a:t> de server om direct updates </a:t>
            </a:r>
            <a:r>
              <a:rPr lang="fr-BE" dirty="0" err="1"/>
              <a:t>naar</a:t>
            </a:r>
            <a:r>
              <a:rPr lang="fr-BE" dirty="0"/>
              <a:t> de clients te </a:t>
            </a:r>
            <a:r>
              <a:rPr lang="fr-BE" dirty="0" err="1"/>
              <a:t>sturen</a:t>
            </a:r>
            <a:r>
              <a:rPr lang="fr-BE" dirty="0"/>
              <a:t> </a:t>
            </a:r>
            <a:r>
              <a:rPr lang="fr-BE" dirty="0" err="1"/>
              <a:t>zonder</a:t>
            </a:r>
            <a:r>
              <a:rPr lang="fr-BE" dirty="0"/>
              <a:t> </a:t>
            </a:r>
            <a:r>
              <a:rPr lang="fr-BE" dirty="0" err="1"/>
              <a:t>voortdurende</a:t>
            </a:r>
            <a:r>
              <a:rPr lang="fr-BE" dirty="0"/>
              <a:t> </a:t>
            </a:r>
            <a:r>
              <a:rPr lang="fr-BE" dirty="0" err="1"/>
              <a:t>verzoeken</a:t>
            </a:r>
            <a:r>
              <a:rPr lang="fr-BE" dirty="0"/>
              <a:t>.</a:t>
            </a:r>
          </a:p>
          <a:p>
            <a:r>
              <a:rPr lang="fr-BE" b="1" dirty="0" err="1"/>
              <a:t>Voordelen</a:t>
            </a:r>
            <a:r>
              <a:rPr lang="fr-BE" b="1" dirty="0"/>
              <a:t> van Real-time </a:t>
            </a:r>
            <a:r>
              <a:rPr lang="fr-BE" b="1" dirty="0" err="1"/>
              <a:t>API's</a:t>
            </a:r>
            <a:r>
              <a:rPr lang="fr-BE" dirty="0"/>
              <a:t>:</a:t>
            </a:r>
          </a:p>
          <a:p>
            <a:pPr lvl="1"/>
            <a:r>
              <a:rPr lang="fr-BE" b="1" dirty="0"/>
              <a:t>Directe </a:t>
            </a:r>
            <a:r>
              <a:rPr lang="fr-BE" b="1" dirty="0" err="1"/>
              <a:t>communicatie</a:t>
            </a:r>
            <a:r>
              <a:rPr lang="fr-BE" dirty="0"/>
              <a:t>: Clients </a:t>
            </a:r>
            <a:r>
              <a:rPr lang="fr-BE" dirty="0" err="1"/>
              <a:t>ontvangen</a:t>
            </a:r>
            <a:r>
              <a:rPr lang="fr-BE" dirty="0"/>
              <a:t> updates </a:t>
            </a:r>
            <a:r>
              <a:rPr lang="fr-BE" dirty="0" err="1"/>
              <a:t>onmiddellijk</a:t>
            </a:r>
            <a:r>
              <a:rPr lang="fr-BE" dirty="0"/>
              <a:t> </a:t>
            </a:r>
            <a:r>
              <a:rPr lang="fr-BE" dirty="0" err="1"/>
              <a:t>zodra</a:t>
            </a:r>
            <a:r>
              <a:rPr lang="fr-BE" dirty="0"/>
              <a:t> </a:t>
            </a:r>
            <a:r>
              <a:rPr lang="fr-BE" dirty="0" err="1"/>
              <a:t>ze</a:t>
            </a:r>
            <a:r>
              <a:rPr lang="fr-BE" dirty="0"/>
              <a:t> </a:t>
            </a:r>
            <a:r>
              <a:rPr lang="fr-BE" dirty="0" err="1"/>
              <a:t>beschikbaar</a:t>
            </a:r>
            <a:r>
              <a:rPr lang="fr-BE" dirty="0"/>
              <a:t> </a:t>
            </a:r>
            <a:r>
              <a:rPr lang="fr-BE" dirty="0" err="1"/>
              <a:t>zijn</a:t>
            </a:r>
            <a:r>
              <a:rPr lang="fr-BE" dirty="0"/>
              <a:t>.</a:t>
            </a:r>
          </a:p>
          <a:p>
            <a:pPr lvl="1"/>
            <a:r>
              <a:rPr lang="fr-BE" b="1" dirty="0" err="1"/>
              <a:t>Efficiëntie</a:t>
            </a:r>
            <a:r>
              <a:rPr lang="fr-BE" dirty="0"/>
              <a:t>: </a:t>
            </a:r>
            <a:r>
              <a:rPr lang="fr-BE" dirty="0" err="1"/>
              <a:t>Vermijdt</a:t>
            </a:r>
            <a:r>
              <a:rPr lang="fr-BE" dirty="0"/>
              <a:t> het </a:t>
            </a:r>
            <a:r>
              <a:rPr lang="fr-BE" dirty="0" err="1"/>
              <a:t>probleem</a:t>
            </a:r>
            <a:r>
              <a:rPr lang="fr-BE" dirty="0"/>
              <a:t> van </a:t>
            </a:r>
            <a:r>
              <a:rPr lang="fr-BE" dirty="0" err="1"/>
              <a:t>frequente</a:t>
            </a:r>
            <a:r>
              <a:rPr lang="fr-BE" dirty="0"/>
              <a:t> polling die </a:t>
            </a:r>
            <a:r>
              <a:rPr lang="fr-BE" dirty="0" err="1"/>
              <a:t>serverresources</a:t>
            </a:r>
            <a:r>
              <a:rPr lang="fr-BE" dirty="0"/>
              <a:t> kan </a:t>
            </a:r>
            <a:r>
              <a:rPr lang="fr-BE" dirty="0" err="1"/>
              <a:t>verspillen</a:t>
            </a:r>
            <a:r>
              <a:rPr lang="fr-BE" dirty="0"/>
              <a:t>.</a:t>
            </a:r>
          </a:p>
          <a:p>
            <a:pPr lvl="1"/>
            <a:r>
              <a:rPr lang="fr-BE" b="1" dirty="0" err="1"/>
              <a:t>Toepassingen</a:t>
            </a:r>
            <a:r>
              <a:rPr lang="fr-BE" dirty="0"/>
              <a:t>:</a:t>
            </a:r>
          </a:p>
          <a:p>
            <a:pPr lvl="2"/>
            <a:r>
              <a:rPr lang="fr-BE" dirty="0" err="1"/>
              <a:t>Notificatiesystemen</a:t>
            </a:r>
            <a:endParaRPr lang="fr-BE" dirty="0"/>
          </a:p>
          <a:p>
            <a:pPr lvl="2"/>
            <a:r>
              <a:rPr lang="fr-BE" dirty="0"/>
              <a:t>Live chats</a:t>
            </a:r>
          </a:p>
          <a:p>
            <a:pPr lvl="2"/>
            <a:r>
              <a:rPr lang="fr-BE" dirty="0"/>
              <a:t>Real-time </a:t>
            </a:r>
            <a:r>
              <a:rPr lang="fr-BE" dirty="0" err="1"/>
              <a:t>datastreams</a:t>
            </a:r>
            <a:endParaRPr lang="fr-BE" dirty="0"/>
          </a:p>
          <a:p>
            <a:endParaRPr lang="en-BE" dirty="0"/>
          </a:p>
        </p:txBody>
      </p:sp>
      <p:sp>
        <p:nvSpPr>
          <p:cNvPr id="4" name="Date Placeholder 3">
            <a:extLst>
              <a:ext uri="{FF2B5EF4-FFF2-40B4-BE49-F238E27FC236}">
                <a16:creationId xmlns:a16="http://schemas.microsoft.com/office/drawing/2014/main" id="{8023EFE8-6D41-A6BD-F052-6C8D7A451182}"/>
              </a:ext>
            </a:extLst>
          </p:cNvPr>
          <p:cNvSpPr>
            <a:spLocks noGrp="1"/>
          </p:cNvSpPr>
          <p:nvPr>
            <p:ph type="dt" sz="half" idx="10"/>
          </p:nvPr>
        </p:nvSpPr>
        <p:spPr/>
        <p:txBody>
          <a:bodyPr/>
          <a:lstStyle/>
          <a:p>
            <a:fld id="{11C928F1-0076-4340-BE68-1AED3FC6F9FC}" type="datetime1">
              <a:rPr lang="nl-BE" smtClean="0"/>
              <a:t>11/09/2024</a:t>
            </a:fld>
            <a:endParaRPr lang="nl-BE"/>
          </a:p>
        </p:txBody>
      </p:sp>
      <p:sp>
        <p:nvSpPr>
          <p:cNvPr id="5" name="Footer Placeholder 4">
            <a:extLst>
              <a:ext uri="{FF2B5EF4-FFF2-40B4-BE49-F238E27FC236}">
                <a16:creationId xmlns:a16="http://schemas.microsoft.com/office/drawing/2014/main" id="{1D9C7345-4FDF-8296-F18C-8B4534D7800A}"/>
              </a:ext>
            </a:extLst>
          </p:cNvPr>
          <p:cNvSpPr>
            <a:spLocks noGrp="1"/>
          </p:cNvSpPr>
          <p:nvPr>
            <p:ph type="ftr" sz="quarter" idx="11"/>
          </p:nvPr>
        </p:nvSpPr>
        <p:spPr/>
        <p:txBody>
          <a:bodyPr/>
          <a:lstStyle/>
          <a:p>
            <a:pPr algn="l"/>
            <a:r>
              <a:rPr lang="nl-BE"/>
              <a:t>Powerpointsjabloon AP</a:t>
            </a:r>
            <a:endParaRPr lang="nl-BE" dirty="0"/>
          </a:p>
        </p:txBody>
      </p:sp>
      <p:sp>
        <p:nvSpPr>
          <p:cNvPr id="6" name="Slide Number Placeholder 5">
            <a:extLst>
              <a:ext uri="{FF2B5EF4-FFF2-40B4-BE49-F238E27FC236}">
                <a16:creationId xmlns:a16="http://schemas.microsoft.com/office/drawing/2014/main" id="{B1620424-884C-22F5-3B55-B1ACE023C111}"/>
              </a:ext>
            </a:extLst>
          </p:cNvPr>
          <p:cNvSpPr>
            <a:spLocks noGrp="1"/>
          </p:cNvSpPr>
          <p:nvPr>
            <p:ph type="sldNum" sz="quarter" idx="12"/>
          </p:nvPr>
        </p:nvSpPr>
        <p:spPr/>
        <p:txBody>
          <a:bodyPr/>
          <a:lstStyle/>
          <a:p>
            <a:fld id="{068D24A2-3BA0-CE47-9626-802FA61C0AE5}" type="slidenum">
              <a:rPr lang="nl-BE" smtClean="0"/>
              <a:t>52</a:t>
            </a:fld>
            <a:endParaRPr lang="nl-BE" dirty="0"/>
          </a:p>
        </p:txBody>
      </p:sp>
    </p:spTree>
    <p:extLst>
      <p:ext uri="{BB962C8B-B14F-4D97-AF65-F5344CB8AC3E}">
        <p14:creationId xmlns:p14="http://schemas.microsoft.com/office/powerpoint/2010/main" val="1229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1E1D-B9FB-F523-97C4-8E2111AE1568}"/>
              </a:ext>
            </a:extLst>
          </p:cNvPr>
          <p:cNvSpPr>
            <a:spLocks noGrp="1"/>
          </p:cNvSpPr>
          <p:nvPr>
            <p:ph type="title"/>
          </p:nvPr>
        </p:nvSpPr>
        <p:spPr/>
        <p:txBody>
          <a:bodyPr/>
          <a:lstStyle/>
          <a:p>
            <a:r>
              <a:rPr lang="nl-NL" dirty="0"/>
              <a:t>Het Probleem met </a:t>
            </a:r>
            <a:r>
              <a:rPr lang="nl-NL" dirty="0" err="1"/>
              <a:t>Request</a:t>
            </a:r>
            <a:r>
              <a:rPr lang="nl-NL" dirty="0"/>
              <a:t>/Response</a:t>
            </a:r>
            <a:endParaRPr lang="en-BE" dirty="0"/>
          </a:p>
        </p:txBody>
      </p:sp>
      <p:sp>
        <p:nvSpPr>
          <p:cNvPr id="3" name="Content Placeholder 2">
            <a:extLst>
              <a:ext uri="{FF2B5EF4-FFF2-40B4-BE49-F238E27FC236}">
                <a16:creationId xmlns:a16="http://schemas.microsoft.com/office/drawing/2014/main" id="{8C3967FA-3D10-DFB1-EC1A-3FDE877F6243}"/>
              </a:ext>
            </a:extLst>
          </p:cNvPr>
          <p:cNvSpPr>
            <a:spLocks noGrp="1"/>
          </p:cNvSpPr>
          <p:nvPr>
            <p:ph idx="1"/>
          </p:nvPr>
        </p:nvSpPr>
        <p:spPr/>
        <p:txBody>
          <a:bodyPr>
            <a:normAutofit fontScale="85000" lnSpcReduction="20000"/>
          </a:bodyPr>
          <a:lstStyle/>
          <a:p>
            <a:r>
              <a:rPr lang="nl-NL" dirty="0"/>
              <a:t>In een </a:t>
            </a:r>
            <a:r>
              <a:rPr lang="nl-NL" b="1" dirty="0" err="1"/>
              <a:t>request</a:t>
            </a:r>
            <a:r>
              <a:rPr lang="nl-NL" b="1" dirty="0"/>
              <a:t>/response patroon</a:t>
            </a:r>
            <a:r>
              <a:rPr lang="nl-NL" dirty="0"/>
              <a:t>:</a:t>
            </a:r>
          </a:p>
          <a:p>
            <a:pPr lvl="1"/>
            <a:r>
              <a:rPr lang="nl-NL" b="1" dirty="0"/>
              <a:t>Polling</a:t>
            </a:r>
            <a:r>
              <a:rPr lang="nl-NL" dirty="0"/>
              <a:t>: Clients sturen periodiek verzoeken naar de server om te controleren op nieuwe gegevens.</a:t>
            </a:r>
          </a:p>
          <a:p>
            <a:pPr lvl="1"/>
            <a:r>
              <a:rPr lang="nl-NL" b="1" dirty="0"/>
              <a:t>Inefficiëntie</a:t>
            </a:r>
            <a:r>
              <a:rPr lang="nl-NL" dirty="0"/>
              <a:t>: Bij hoge frequentie kan dit leiden tot onnodige serverbelasting en netwerkverkeer.</a:t>
            </a:r>
          </a:p>
          <a:p>
            <a:pPr lvl="1"/>
            <a:r>
              <a:rPr lang="nl-NL" b="1" dirty="0"/>
              <a:t>Vertraging</a:t>
            </a:r>
            <a:r>
              <a:rPr lang="nl-NL" dirty="0"/>
              <a:t>: Onmiddellijke updates zijn moeilijk te realiseren, wat problematisch kan zijn bij urgente situaties, zoals het melden van branden.</a:t>
            </a:r>
          </a:p>
          <a:p>
            <a:r>
              <a:rPr lang="nl-NL" b="1" dirty="0"/>
              <a:t>Voorbeeld</a:t>
            </a:r>
            <a:r>
              <a:rPr lang="nl-NL" dirty="0"/>
              <a:t>: Stel je een brandweerkazerne voor die meldingen van branden moet versturen naar brandweervoertuigen. Het voortdurend sturen van verzoeken naar de server om te controleren op nieuwe meldingen is inefficiënt en kan vertragingen veroorzaken.</a:t>
            </a:r>
          </a:p>
          <a:p>
            <a:endParaRPr lang="en-BE" dirty="0"/>
          </a:p>
        </p:txBody>
      </p:sp>
      <p:sp>
        <p:nvSpPr>
          <p:cNvPr id="4" name="Date Placeholder 3">
            <a:extLst>
              <a:ext uri="{FF2B5EF4-FFF2-40B4-BE49-F238E27FC236}">
                <a16:creationId xmlns:a16="http://schemas.microsoft.com/office/drawing/2014/main" id="{5E647459-5A4C-1D49-A89C-E8CCCB90584B}"/>
              </a:ext>
            </a:extLst>
          </p:cNvPr>
          <p:cNvSpPr>
            <a:spLocks noGrp="1"/>
          </p:cNvSpPr>
          <p:nvPr>
            <p:ph type="dt" sz="half" idx="10"/>
          </p:nvPr>
        </p:nvSpPr>
        <p:spPr/>
        <p:txBody>
          <a:bodyPr/>
          <a:lstStyle/>
          <a:p>
            <a:fld id="{11C928F1-0076-4340-BE68-1AED3FC6F9FC}" type="datetime1">
              <a:rPr lang="nl-BE" smtClean="0"/>
              <a:t>11/09/2024</a:t>
            </a:fld>
            <a:endParaRPr lang="nl-BE"/>
          </a:p>
        </p:txBody>
      </p:sp>
      <p:sp>
        <p:nvSpPr>
          <p:cNvPr id="5" name="Footer Placeholder 4">
            <a:extLst>
              <a:ext uri="{FF2B5EF4-FFF2-40B4-BE49-F238E27FC236}">
                <a16:creationId xmlns:a16="http://schemas.microsoft.com/office/drawing/2014/main" id="{E08E8292-81FD-69CB-EE75-3278A7D3441B}"/>
              </a:ext>
            </a:extLst>
          </p:cNvPr>
          <p:cNvSpPr>
            <a:spLocks noGrp="1"/>
          </p:cNvSpPr>
          <p:nvPr>
            <p:ph type="ftr" sz="quarter" idx="11"/>
          </p:nvPr>
        </p:nvSpPr>
        <p:spPr/>
        <p:txBody>
          <a:bodyPr/>
          <a:lstStyle/>
          <a:p>
            <a:pPr algn="l"/>
            <a:r>
              <a:rPr lang="nl-BE"/>
              <a:t>Powerpointsjabloon AP</a:t>
            </a:r>
            <a:endParaRPr lang="nl-BE" dirty="0"/>
          </a:p>
        </p:txBody>
      </p:sp>
      <p:sp>
        <p:nvSpPr>
          <p:cNvPr id="6" name="Slide Number Placeholder 5">
            <a:extLst>
              <a:ext uri="{FF2B5EF4-FFF2-40B4-BE49-F238E27FC236}">
                <a16:creationId xmlns:a16="http://schemas.microsoft.com/office/drawing/2014/main" id="{B529C13C-444F-6D20-8EE3-682B80134D9D}"/>
              </a:ext>
            </a:extLst>
          </p:cNvPr>
          <p:cNvSpPr>
            <a:spLocks noGrp="1"/>
          </p:cNvSpPr>
          <p:nvPr>
            <p:ph type="sldNum" sz="quarter" idx="12"/>
          </p:nvPr>
        </p:nvSpPr>
        <p:spPr/>
        <p:txBody>
          <a:bodyPr/>
          <a:lstStyle/>
          <a:p>
            <a:fld id="{068D24A2-3BA0-CE47-9626-802FA61C0AE5}" type="slidenum">
              <a:rPr lang="nl-BE" smtClean="0"/>
              <a:t>53</a:t>
            </a:fld>
            <a:endParaRPr lang="nl-BE" dirty="0"/>
          </a:p>
        </p:txBody>
      </p:sp>
    </p:spTree>
    <p:extLst>
      <p:ext uri="{BB962C8B-B14F-4D97-AF65-F5344CB8AC3E}">
        <p14:creationId xmlns:p14="http://schemas.microsoft.com/office/powerpoint/2010/main" val="37079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B624-0A88-E5F5-0B66-77ED5733F2C4}"/>
              </a:ext>
            </a:extLst>
          </p:cNvPr>
          <p:cNvSpPr>
            <a:spLocks noGrp="1"/>
          </p:cNvSpPr>
          <p:nvPr>
            <p:ph type="title"/>
          </p:nvPr>
        </p:nvSpPr>
        <p:spPr/>
        <p:txBody>
          <a:bodyPr/>
          <a:lstStyle/>
          <a:p>
            <a:r>
              <a:rPr lang="fr-BE" dirty="0" err="1"/>
              <a:t>Oplossingen</a:t>
            </a:r>
            <a:r>
              <a:rPr lang="fr-BE" dirty="0"/>
              <a:t> </a:t>
            </a:r>
            <a:r>
              <a:rPr lang="fr-BE" dirty="0" err="1"/>
              <a:t>voor</a:t>
            </a:r>
            <a:r>
              <a:rPr lang="fr-BE" dirty="0"/>
              <a:t> Real-time </a:t>
            </a:r>
            <a:r>
              <a:rPr lang="fr-BE" dirty="0" err="1"/>
              <a:t>Communicatie</a:t>
            </a:r>
            <a:endParaRPr lang="en-BE" dirty="0"/>
          </a:p>
        </p:txBody>
      </p:sp>
      <p:sp>
        <p:nvSpPr>
          <p:cNvPr id="3" name="Content Placeholder 2">
            <a:extLst>
              <a:ext uri="{FF2B5EF4-FFF2-40B4-BE49-F238E27FC236}">
                <a16:creationId xmlns:a16="http://schemas.microsoft.com/office/drawing/2014/main" id="{386AD897-B660-B5EA-DD5F-4418268AFDFD}"/>
              </a:ext>
            </a:extLst>
          </p:cNvPr>
          <p:cNvSpPr>
            <a:spLocks noGrp="1"/>
          </p:cNvSpPr>
          <p:nvPr>
            <p:ph idx="1"/>
          </p:nvPr>
        </p:nvSpPr>
        <p:spPr>
          <a:xfrm>
            <a:off x="628650" y="939997"/>
            <a:ext cx="7886700" cy="3659503"/>
          </a:xfrm>
        </p:spPr>
        <p:txBody>
          <a:bodyPr>
            <a:normAutofit fontScale="70000" lnSpcReduction="20000"/>
          </a:bodyPr>
          <a:lstStyle/>
          <a:p>
            <a:r>
              <a:rPr lang="nl-NL" b="1" dirty="0"/>
              <a:t>Real-time API-technologieën</a:t>
            </a:r>
            <a:r>
              <a:rPr lang="nl-NL" dirty="0"/>
              <a:t>:</a:t>
            </a:r>
          </a:p>
          <a:p>
            <a:pPr lvl="1"/>
            <a:r>
              <a:rPr lang="nl-NL" b="1" dirty="0" err="1"/>
              <a:t>WebSockets</a:t>
            </a:r>
            <a:r>
              <a:rPr lang="nl-NL" dirty="0"/>
              <a:t>: Biedt een </a:t>
            </a:r>
            <a:r>
              <a:rPr lang="nl-NL" dirty="0" err="1"/>
              <a:t>bidirectionele</a:t>
            </a:r>
            <a:r>
              <a:rPr lang="nl-NL" dirty="0"/>
              <a:t> communicatiekanalen tussen client en server over een enkele TCP-verbinding. Ideaal voor real-time toepassingen zoals chats en live feeds.</a:t>
            </a:r>
          </a:p>
          <a:p>
            <a:pPr lvl="1"/>
            <a:r>
              <a:rPr lang="nl-NL" b="1" dirty="0"/>
              <a:t>Server-Sent Events (SSE)</a:t>
            </a:r>
            <a:r>
              <a:rPr lang="nl-NL" dirty="0"/>
              <a:t>: Laat servers continue updates sturen naar de client via een enkel HTTP-verbinding. Geschikt voor situaties waar de server continu informatie moet pushen naar de client.</a:t>
            </a:r>
          </a:p>
          <a:p>
            <a:pPr lvl="1"/>
            <a:r>
              <a:rPr lang="nl-NL" b="1" dirty="0"/>
              <a:t>Long Polling</a:t>
            </a:r>
            <a:r>
              <a:rPr lang="nl-NL" dirty="0"/>
              <a:t>: Een techniek waarbij de client een verzoek naar de server stuurt en de server het verzoek openhoudt totdat er nieuwe gegevens zijn. Dit kan meer efficiënt zijn dan continue </a:t>
            </a:r>
            <a:r>
              <a:rPr lang="nl-NL" dirty="0" err="1"/>
              <a:t>polling</a:t>
            </a:r>
            <a:r>
              <a:rPr lang="nl-NL" dirty="0"/>
              <a:t>, maar minder real-time dan </a:t>
            </a:r>
            <a:r>
              <a:rPr lang="nl-NL" dirty="0" err="1"/>
              <a:t>WebSockets</a:t>
            </a:r>
            <a:r>
              <a:rPr lang="nl-NL" dirty="0"/>
              <a:t>.</a:t>
            </a:r>
          </a:p>
          <a:p>
            <a:r>
              <a:rPr lang="nl-NL" b="1" dirty="0"/>
              <a:t>Voordelen</a:t>
            </a:r>
            <a:r>
              <a:rPr lang="nl-NL" dirty="0"/>
              <a:t>:</a:t>
            </a:r>
          </a:p>
          <a:p>
            <a:pPr lvl="1"/>
            <a:r>
              <a:rPr lang="nl-NL" b="1" dirty="0"/>
              <a:t>Onmiddellijke updates</a:t>
            </a:r>
            <a:r>
              <a:rPr lang="nl-NL" dirty="0"/>
              <a:t>: Geen noodzaak voor frequente polling.</a:t>
            </a:r>
          </a:p>
          <a:p>
            <a:pPr lvl="1"/>
            <a:r>
              <a:rPr lang="nl-NL" b="1" dirty="0"/>
              <a:t>Verminderde belasting</a:t>
            </a:r>
            <a:r>
              <a:rPr lang="nl-NL" dirty="0"/>
              <a:t>: Server en netwerk worden minder belast door continue verzoeken.</a:t>
            </a:r>
          </a:p>
          <a:p>
            <a:endParaRPr lang="en-BE" dirty="0"/>
          </a:p>
        </p:txBody>
      </p:sp>
      <p:sp>
        <p:nvSpPr>
          <p:cNvPr id="6" name="Slide Number Placeholder 5">
            <a:extLst>
              <a:ext uri="{FF2B5EF4-FFF2-40B4-BE49-F238E27FC236}">
                <a16:creationId xmlns:a16="http://schemas.microsoft.com/office/drawing/2014/main" id="{306E67EA-69EF-FB59-F6C5-A9D59A64F602}"/>
              </a:ext>
            </a:extLst>
          </p:cNvPr>
          <p:cNvSpPr>
            <a:spLocks noGrp="1"/>
          </p:cNvSpPr>
          <p:nvPr>
            <p:ph type="sldNum" sz="quarter" idx="12"/>
          </p:nvPr>
        </p:nvSpPr>
        <p:spPr/>
        <p:txBody>
          <a:bodyPr/>
          <a:lstStyle/>
          <a:p>
            <a:fld id="{068D24A2-3BA0-CE47-9626-802FA61C0AE5}" type="slidenum">
              <a:rPr lang="nl-BE" smtClean="0"/>
              <a:t>54</a:t>
            </a:fld>
            <a:endParaRPr lang="nl-BE" dirty="0"/>
          </a:p>
        </p:txBody>
      </p:sp>
    </p:spTree>
    <p:extLst>
      <p:ext uri="{BB962C8B-B14F-4D97-AF65-F5344CB8AC3E}">
        <p14:creationId xmlns:p14="http://schemas.microsoft.com/office/powerpoint/2010/main" val="740097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00DA-80A0-98E5-99E3-2A40582A5626}"/>
              </a:ext>
            </a:extLst>
          </p:cNvPr>
          <p:cNvSpPr>
            <a:spLocks noGrp="1"/>
          </p:cNvSpPr>
          <p:nvPr>
            <p:ph type="title"/>
          </p:nvPr>
        </p:nvSpPr>
        <p:spPr/>
        <p:txBody>
          <a:bodyPr/>
          <a:lstStyle/>
          <a:p>
            <a:r>
              <a:rPr lang="fr-BE" dirty="0"/>
              <a:t>Wat </a:t>
            </a:r>
            <a:r>
              <a:rPr lang="fr-BE" dirty="0" err="1"/>
              <a:t>is</a:t>
            </a:r>
            <a:r>
              <a:rPr lang="fr-BE" dirty="0"/>
              <a:t> API Polling?</a:t>
            </a:r>
            <a:endParaRPr lang="en-BE" dirty="0"/>
          </a:p>
        </p:txBody>
      </p:sp>
      <p:sp>
        <p:nvSpPr>
          <p:cNvPr id="3" name="Content Placeholder 2">
            <a:extLst>
              <a:ext uri="{FF2B5EF4-FFF2-40B4-BE49-F238E27FC236}">
                <a16:creationId xmlns:a16="http://schemas.microsoft.com/office/drawing/2014/main" id="{F2064481-820C-6906-605D-FF826D0CF65B}"/>
              </a:ext>
            </a:extLst>
          </p:cNvPr>
          <p:cNvSpPr>
            <a:spLocks noGrp="1"/>
          </p:cNvSpPr>
          <p:nvPr>
            <p:ph idx="1"/>
          </p:nvPr>
        </p:nvSpPr>
        <p:spPr/>
        <p:txBody>
          <a:bodyPr>
            <a:normAutofit fontScale="77500" lnSpcReduction="20000"/>
          </a:bodyPr>
          <a:lstStyle/>
          <a:p>
            <a:r>
              <a:rPr lang="nl-NL" dirty="0"/>
              <a:t>API Polling is een techniek waarbij de client regelmatig verzoeken naar de server stuurt om te controleren op nieuwe gegevens of updates. Dit gebeurt volgens een vastgestelde tijdsinterval.</a:t>
            </a:r>
          </a:p>
          <a:p>
            <a:r>
              <a:rPr lang="nl-NL" b="1" dirty="0"/>
              <a:t>Probleem</a:t>
            </a:r>
            <a:r>
              <a:rPr lang="nl-NL" dirty="0"/>
              <a:t>:</a:t>
            </a:r>
          </a:p>
          <a:p>
            <a:pPr lvl="1"/>
            <a:r>
              <a:rPr lang="nl-NL" b="1" dirty="0"/>
              <a:t>Frequentie</a:t>
            </a:r>
            <a:r>
              <a:rPr lang="nl-NL" dirty="0"/>
              <a:t>: Klanten moeten zelf bepalen hoe vaak ze verzoeken sturen, wat kan leiden tot te veel verzoeken of niet tijdige updates.</a:t>
            </a:r>
          </a:p>
          <a:p>
            <a:r>
              <a:rPr lang="nl-NL" b="1" dirty="0"/>
              <a:t>Voorbeeld</a:t>
            </a:r>
            <a:r>
              <a:rPr lang="nl-NL" dirty="0"/>
              <a:t>:</a:t>
            </a:r>
          </a:p>
          <a:p>
            <a:pPr lvl="1"/>
            <a:r>
              <a:rPr lang="nl-NL" dirty="0"/>
              <a:t>De client vraagt regelmatig naar de nieuwste berichten met een </a:t>
            </a:r>
            <a:r>
              <a:rPr lang="nl-NL" dirty="0" err="1"/>
              <a:t>endpoint</a:t>
            </a:r>
            <a:r>
              <a:rPr lang="nl-NL" dirty="0"/>
              <a:t> zoals /</a:t>
            </a:r>
            <a:r>
              <a:rPr lang="nl-NL" dirty="0" err="1"/>
              <a:t>posts</a:t>
            </a:r>
            <a:r>
              <a:rPr lang="nl-NL" dirty="0"/>
              <a:t>/</a:t>
            </a:r>
            <a:r>
              <a:rPr lang="nl-NL" dirty="0" err="1"/>
              <a:t>latest</a:t>
            </a:r>
            <a:r>
              <a:rPr lang="nl-NL" dirty="0"/>
              <a:t>.</a:t>
            </a:r>
          </a:p>
          <a:p>
            <a:r>
              <a:rPr lang="nl-NL" b="1" dirty="0"/>
              <a:t>Nadelen</a:t>
            </a:r>
            <a:r>
              <a:rPr lang="nl-NL" dirty="0"/>
              <a:t>:</a:t>
            </a:r>
          </a:p>
          <a:p>
            <a:pPr lvl="1"/>
            <a:r>
              <a:rPr lang="nl-NL" dirty="0"/>
              <a:t>Onbetrouwbare frequentie van updates</a:t>
            </a:r>
          </a:p>
          <a:p>
            <a:pPr lvl="1"/>
            <a:r>
              <a:rPr lang="nl-NL" dirty="0"/>
              <a:t>Mogelijke belasting van de server door frequente verzoeken</a:t>
            </a:r>
            <a:endParaRPr lang="en-BE" dirty="0"/>
          </a:p>
        </p:txBody>
      </p:sp>
      <p:sp>
        <p:nvSpPr>
          <p:cNvPr id="6" name="Slide Number Placeholder 5">
            <a:extLst>
              <a:ext uri="{FF2B5EF4-FFF2-40B4-BE49-F238E27FC236}">
                <a16:creationId xmlns:a16="http://schemas.microsoft.com/office/drawing/2014/main" id="{B979B814-0785-5C97-95A6-8BA83530F666}"/>
              </a:ext>
            </a:extLst>
          </p:cNvPr>
          <p:cNvSpPr>
            <a:spLocks noGrp="1"/>
          </p:cNvSpPr>
          <p:nvPr>
            <p:ph type="sldNum" sz="quarter" idx="12"/>
          </p:nvPr>
        </p:nvSpPr>
        <p:spPr/>
        <p:txBody>
          <a:bodyPr/>
          <a:lstStyle/>
          <a:p>
            <a:fld id="{068D24A2-3BA0-CE47-9626-802FA61C0AE5}" type="slidenum">
              <a:rPr lang="nl-BE" smtClean="0"/>
              <a:t>55</a:t>
            </a:fld>
            <a:endParaRPr lang="nl-BE" dirty="0"/>
          </a:p>
        </p:txBody>
      </p:sp>
    </p:spTree>
    <p:extLst>
      <p:ext uri="{BB962C8B-B14F-4D97-AF65-F5344CB8AC3E}">
        <p14:creationId xmlns:p14="http://schemas.microsoft.com/office/powerpoint/2010/main" val="148627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E72E-E494-D9E1-F134-73C8E68FD3CD}"/>
              </a:ext>
            </a:extLst>
          </p:cNvPr>
          <p:cNvSpPr>
            <a:spLocks noGrp="1"/>
          </p:cNvSpPr>
          <p:nvPr>
            <p:ph type="title"/>
          </p:nvPr>
        </p:nvSpPr>
        <p:spPr/>
        <p:txBody>
          <a:bodyPr/>
          <a:lstStyle/>
          <a:p>
            <a:r>
              <a:rPr lang="fr-BE" dirty="0" err="1"/>
              <a:t>Uitdagingen</a:t>
            </a:r>
            <a:r>
              <a:rPr lang="fr-BE" dirty="0"/>
              <a:t> van API Polling</a:t>
            </a:r>
            <a:endParaRPr lang="en-BE" dirty="0"/>
          </a:p>
        </p:txBody>
      </p:sp>
      <p:sp>
        <p:nvSpPr>
          <p:cNvPr id="3" name="Content Placeholder 2">
            <a:extLst>
              <a:ext uri="{FF2B5EF4-FFF2-40B4-BE49-F238E27FC236}">
                <a16:creationId xmlns:a16="http://schemas.microsoft.com/office/drawing/2014/main" id="{876ADB65-7108-B40C-FDF6-E5B1B6D82496}"/>
              </a:ext>
            </a:extLst>
          </p:cNvPr>
          <p:cNvSpPr>
            <a:spLocks noGrp="1"/>
          </p:cNvSpPr>
          <p:nvPr>
            <p:ph idx="1"/>
          </p:nvPr>
        </p:nvSpPr>
        <p:spPr>
          <a:xfrm>
            <a:off x="628650" y="939997"/>
            <a:ext cx="7886700" cy="3656065"/>
          </a:xfrm>
        </p:spPr>
        <p:txBody>
          <a:bodyPr>
            <a:normAutofit fontScale="85000" lnSpcReduction="20000"/>
          </a:bodyPr>
          <a:lstStyle/>
          <a:p>
            <a:r>
              <a:rPr lang="nl-NL" b="1" dirty="0"/>
              <a:t>Complexiteit</a:t>
            </a:r>
            <a:r>
              <a:rPr lang="nl-NL" dirty="0"/>
              <a:t>:</a:t>
            </a:r>
          </a:p>
          <a:p>
            <a:pPr lvl="1"/>
            <a:r>
              <a:rPr lang="nl-NL" b="1" dirty="0"/>
              <a:t>Serverlogica</a:t>
            </a:r>
            <a:r>
              <a:rPr lang="nl-NL" dirty="0"/>
              <a:t>: De server moet mogelijk de tijdstempels controleren of uitgebreide </a:t>
            </a:r>
            <a:r>
              <a:rPr lang="nl-NL" dirty="0" err="1"/>
              <a:t>queries</a:t>
            </a:r>
            <a:r>
              <a:rPr lang="nl-NL" dirty="0"/>
              <a:t> uitvoeren om veranderingen te detecteren.</a:t>
            </a:r>
          </a:p>
          <a:p>
            <a:pPr lvl="1"/>
            <a:r>
              <a:rPr lang="nl-NL" b="1" dirty="0"/>
              <a:t>Clientlogica</a:t>
            </a:r>
            <a:r>
              <a:rPr lang="nl-NL" dirty="0"/>
              <a:t>: De client kan alle data ophalen en vergelijken met eerdere resultaten, wat de complexiteit verhoogt.</a:t>
            </a:r>
          </a:p>
          <a:p>
            <a:r>
              <a:rPr lang="nl-NL" b="1" dirty="0"/>
              <a:t>Problemen</a:t>
            </a:r>
            <a:r>
              <a:rPr lang="nl-NL" dirty="0"/>
              <a:t>:</a:t>
            </a:r>
          </a:p>
          <a:p>
            <a:pPr lvl="1"/>
            <a:r>
              <a:rPr lang="nl-NL" b="1" dirty="0"/>
              <a:t>Specifieke events</a:t>
            </a:r>
            <a:r>
              <a:rPr lang="nl-NL" dirty="0"/>
              <a:t>: Moeilijk te bepalen of specifieke gebeurtenissen hebben plaatsgevonden.</a:t>
            </a:r>
          </a:p>
          <a:p>
            <a:pPr lvl="1"/>
            <a:r>
              <a:rPr lang="nl-NL" b="1" dirty="0" err="1"/>
              <a:t>Rate-Limiting</a:t>
            </a:r>
            <a:r>
              <a:rPr lang="nl-NL" dirty="0"/>
              <a:t>: Mogelijk blokkeren van verzoeken als te veel verzoeken in korte tijd worden verzonden.</a:t>
            </a:r>
          </a:p>
          <a:p>
            <a:r>
              <a:rPr lang="nl-NL" b="1" dirty="0"/>
              <a:t>Effecten</a:t>
            </a:r>
            <a:r>
              <a:rPr lang="nl-NL" dirty="0"/>
              <a:t>:</a:t>
            </a:r>
          </a:p>
          <a:p>
            <a:pPr lvl="1"/>
            <a:r>
              <a:rPr lang="nl-NL" dirty="0"/>
              <a:t>Onnauwkeurige of vertraagde updates</a:t>
            </a:r>
          </a:p>
          <a:p>
            <a:pPr lvl="1"/>
            <a:r>
              <a:rPr lang="nl-NL" dirty="0"/>
              <a:t>Verhoogde belasting op server en netwerk</a:t>
            </a:r>
          </a:p>
          <a:p>
            <a:endParaRPr lang="en-BE" dirty="0"/>
          </a:p>
        </p:txBody>
      </p:sp>
      <p:sp>
        <p:nvSpPr>
          <p:cNvPr id="6" name="Slide Number Placeholder 5">
            <a:extLst>
              <a:ext uri="{FF2B5EF4-FFF2-40B4-BE49-F238E27FC236}">
                <a16:creationId xmlns:a16="http://schemas.microsoft.com/office/drawing/2014/main" id="{7AE4655A-13EE-126B-4996-F3FB5CA40BF7}"/>
              </a:ext>
            </a:extLst>
          </p:cNvPr>
          <p:cNvSpPr>
            <a:spLocks noGrp="1"/>
          </p:cNvSpPr>
          <p:nvPr>
            <p:ph type="sldNum" sz="quarter" idx="12"/>
          </p:nvPr>
        </p:nvSpPr>
        <p:spPr/>
        <p:txBody>
          <a:bodyPr/>
          <a:lstStyle/>
          <a:p>
            <a:fld id="{068D24A2-3BA0-CE47-9626-802FA61C0AE5}" type="slidenum">
              <a:rPr lang="nl-BE" smtClean="0"/>
              <a:t>56</a:t>
            </a:fld>
            <a:endParaRPr lang="nl-BE" dirty="0"/>
          </a:p>
        </p:txBody>
      </p:sp>
    </p:spTree>
    <p:extLst>
      <p:ext uri="{BB962C8B-B14F-4D97-AF65-F5344CB8AC3E}">
        <p14:creationId xmlns:p14="http://schemas.microsoft.com/office/powerpoint/2010/main" val="977333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A9C2-9323-C6A2-4D9C-CCDA475D5D98}"/>
              </a:ext>
            </a:extLst>
          </p:cNvPr>
          <p:cNvSpPr>
            <a:spLocks noGrp="1"/>
          </p:cNvSpPr>
          <p:nvPr>
            <p:ph type="title"/>
          </p:nvPr>
        </p:nvSpPr>
        <p:spPr/>
        <p:txBody>
          <a:bodyPr/>
          <a:lstStyle/>
          <a:p>
            <a:r>
              <a:rPr lang="fr-BE" dirty="0" err="1"/>
              <a:t>Oplossing</a:t>
            </a:r>
            <a:r>
              <a:rPr lang="fr-BE" dirty="0"/>
              <a:t>: Real-time </a:t>
            </a:r>
            <a:r>
              <a:rPr lang="fr-BE" dirty="0" err="1"/>
              <a:t>API's</a:t>
            </a:r>
            <a:endParaRPr lang="en-BE" dirty="0"/>
          </a:p>
        </p:txBody>
      </p:sp>
      <p:sp>
        <p:nvSpPr>
          <p:cNvPr id="3" name="Content Placeholder 2">
            <a:extLst>
              <a:ext uri="{FF2B5EF4-FFF2-40B4-BE49-F238E27FC236}">
                <a16:creationId xmlns:a16="http://schemas.microsoft.com/office/drawing/2014/main" id="{17C6564E-2E54-8C85-78BB-A202501F0D0A}"/>
              </a:ext>
            </a:extLst>
          </p:cNvPr>
          <p:cNvSpPr>
            <a:spLocks noGrp="1"/>
          </p:cNvSpPr>
          <p:nvPr>
            <p:ph idx="1"/>
          </p:nvPr>
        </p:nvSpPr>
        <p:spPr>
          <a:xfrm>
            <a:off x="628650" y="939997"/>
            <a:ext cx="7886700" cy="3745443"/>
          </a:xfrm>
        </p:spPr>
        <p:txBody>
          <a:bodyPr>
            <a:normAutofit fontScale="77500" lnSpcReduction="20000"/>
          </a:bodyPr>
          <a:lstStyle/>
          <a:p>
            <a:r>
              <a:rPr lang="fr-BE" b="1" dirty="0"/>
              <a:t>Real-time </a:t>
            </a:r>
            <a:r>
              <a:rPr lang="fr-BE" b="1" dirty="0" err="1"/>
              <a:t>API's</a:t>
            </a:r>
            <a:r>
              <a:rPr lang="fr-BE" dirty="0"/>
              <a:t> </a:t>
            </a:r>
            <a:r>
              <a:rPr lang="fr-BE" dirty="0" err="1"/>
              <a:t>bieden</a:t>
            </a:r>
            <a:r>
              <a:rPr lang="fr-BE" dirty="0"/>
              <a:t> </a:t>
            </a:r>
            <a:r>
              <a:rPr lang="fr-BE" dirty="0" err="1"/>
              <a:t>een</a:t>
            </a:r>
            <a:r>
              <a:rPr lang="fr-BE" dirty="0"/>
              <a:t> </a:t>
            </a:r>
            <a:r>
              <a:rPr lang="fr-BE" dirty="0" err="1"/>
              <a:t>alternatief</a:t>
            </a:r>
            <a:r>
              <a:rPr lang="fr-BE" dirty="0"/>
              <a:t> </a:t>
            </a:r>
            <a:r>
              <a:rPr lang="fr-BE" dirty="0" err="1"/>
              <a:t>voor</a:t>
            </a:r>
            <a:r>
              <a:rPr lang="fr-BE" dirty="0"/>
              <a:t> polling </a:t>
            </a:r>
            <a:r>
              <a:rPr lang="fr-BE" dirty="0" err="1"/>
              <a:t>door</a:t>
            </a:r>
            <a:r>
              <a:rPr lang="fr-BE" dirty="0"/>
              <a:t> servers in </a:t>
            </a:r>
            <a:r>
              <a:rPr lang="fr-BE" dirty="0" err="1"/>
              <a:t>staat</a:t>
            </a:r>
            <a:r>
              <a:rPr lang="fr-BE" dirty="0"/>
              <a:t> te </a:t>
            </a:r>
            <a:r>
              <a:rPr lang="fr-BE" dirty="0" err="1"/>
              <a:t>stellen</a:t>
            </a:r>
            <a:r>
              <a:rPr lang="fr-BE" dirty="0"/>
              <a:t> direct updates </a:t>
            </a:r>
            <a:r>
              <a:rPr lang="fr-BE" dirty="0" err="1"/>
              <a:t>naar</a:t>
            </a:r>
            <a:r>
              <a:rPr lang="fr-BE" dirty="0"/>
              <a:t> clients te </a:t>
            </a:r>
            <a:r>
              <a:rPr lang="fr-BE" dirty="0" err="1"/>
              <a:t>sturen</a:t>
            </a:r>
            <a:r>
              <a:rPr lang="fr-BE" dirty="0"/>
              <a:t> </a:t>
            </a:r>
            <a:r>
              <a:rPr lang="fr-BE" dirty="0" err="1"/>
              <a:t>wanneer</a:t>
            </a:r>
            <a:r>
              <a:rPr lang="fr-BE" dirty="0"/>
              <a:t> er </a:t>
            </a:r>
            <a:r>
              <a:rPr lang="fr-BE" dirty="0" err="1"/>
              <a:t>wijzigingen</a:t>
            </a:r>
            <a:r>
              <a:rPr lang="fr-BE" dirty="0"/>
              <a:t> </a:t>
            </a:r>
            <a:r>
              <a:rPr lang="fr-BE" dirty="0" err="1"/>
              <a:t>optreden</a:t>
            </a:r>
            <a:r>
              <a:rPr lang="fr-BE" dirty="0"/>
              <a:t>.</a:t>
            </a:r>
          </a:p>
          <a:p>
            <a:r>
              <a:rPr lang="fr-BE" b="1" dirty="0" err="1"/>
              <a:t>Voordelen</a:t>
            </a:r>
            <a:r>
              <a:rPr lang="fr-BE" dirty="0"/>
              <a:t>:</a:t>
            </a:r>
          </a:p>
          <a:p>
            <a:pPr lvl="1"/>
            <a:r>
              <a:rPr lang="fr-BE" b="1" dirty="0" err="1"/>
              <a:t>Onmiddellijke</a:t>
            </a:r>
            <a:r>
              <a:rPr lang="fr-BE" b="1" dirty="0"/>
              <a:t> updates</a:t>
            </a:r>
            <a:r>
              <a:rPr lang="fr-BE" dirty="0"/>
              <a:t>: Clients </a:t>
            </a:r>
            <a:r>
              <a:rPr lang="fr-BE" dirty="0" err="1"/>
              <a:t>ontvangen</a:t>
            </a:r>
            <a:r>
              <a:rPr lang="fr-BE" dirty="0"/>
              <a:t> updates </a:t>
            </a:r>
            <a:r>
              <a:rPr lang="fr-BE" dirty="0" err="1"/>
              <a:t>zodra</a:t>
            </a:r>
            <a:r>
              <a:rPr lang="fr-BE" dirty="0"/>
              <a:t> </a:t>
            </a:r>
            <a:r>
              <a:rPr lang="fr-BE" dirty="0" err="1"/>
              <a:t>ze</a:t>
            </a:r>
            <a:r>
              <a:rPr lang="fr-BE" dirty="0"/>
              <a:t> </a:t>
            </a:r>
            <a:r>
              <a:rPr lang="fr-BE" dirty="0" err="1"/>
              <a:t>beschikbaar</a:t>
            </a:r>
            <a:r>
              <a:rPr lang="fr-BE" dirty="0"/>
              <a:t> </a:t>
            </a:r>
            <a:r>
              <a:rPr lang="fr-BE" dirty="0" err="1"/>
              <a:t>zijn</a:t>
            </a:r>
            <a:r>
              <a:rPr lang="fr-BE" dirty="0"/>
              <a:t>, </a:t>
            </a:r>
            <a:r>
              <a:rPr lang="fr-BE" dirty="0" err="1"/>
              <a:t>zonder</a:t>
            </a:r>
            <a:r>
              <a:rPr lang="fr-BE" dirty="0"/>
              <a:t> </a:t>
            </a:r>
            <a:r>
              <a:rPr lang="fr-BE" dirty="0" err="1"/>
              <a:t>voortdurende</a:t>
            </a:r>
            <a:r>
              <a:rPr lang="fr-BE" dirty="0"/>
              <a:t> </a:t>
            </a:r>
            <a:r>
              <a:rPr lang="fr-BE" dirty="0" err="1"/>
              <a:t>verzoeken</a:t>
            </a:r>
            <a:r>
              <a:rPr lang="fr-BE" dirty="0"/>
              <a:t>.</a:t>
            </a:r>
          </a:p>
          <a:p>
            <a:pPr lvl="1"/>
            <a:r>
              <a:rPr lang="fr-BE" b="1" dirty="0" err="1"/>
              <a:t>Verminderde</a:t>
            </a:r>
            <a:r>
              <a:rPr lang="fr-BE" b="1" dirty="0"/>
              <a:t> </a:t>
            </a:r>
            <a:r>
              <a:rPr lang="fr-BE" b="1" dirty="0" err="1"/>
              <a:t>serverbelasting</a:t>
            </a:r>
            <a:r>
              <a:rPr lang="fr-BE" dirty="0"/>
              <a:t>: </a:t>
            </a:r>
            <a:r>
              <a:rPr lang="fr-BE" dirty="0" err="1"/>
              <a:t>Minder</a:t>
            </a:r>
            <a:r>
              <a:rPr lang="fr-BE" dirty="0"/>
              <a:t> </a:t>
            </a:r>
            <a:r>
              <a:rPr lang="fr-BE" dirty="0" err="1"/>
              <a:t>behoefte</a:t>
            </a:r>
            <a:r>
              <a:rPr lang="fr-BE" dirty="0"/>
              <a:t> </a:t>
            </a:r>
            <a:r>
              <a:rPr lang="fr-BE" dirty="0" err="1"/>
              <a:t>aan</a:t>
            </a:r>
            <a:r>
              <a:rPr lang="fr-BE" dirty="0"/>
              <a:t> </a:t>
            </a:r>
            <a:r>
              <a:rPr lang="fr-BE" dirty="0" err="1"/>
              <a:t>frequente</a:t>
            </a:r>
            <a:r>
              <a:rPr lang="fr-BE" dirty="0"/>
              <a:t> </a:t>
            </a:r>
            <a:r>
              <a:rPr lang="fr-BE" dirty="0" err="1"/>
              <a:t>verzoeken</a:t>
            </a:r>
            <a:r>
              <a:rPr lang="fr-BE" dirty="0"/>
              <a:t> van clients.</a:t>
            </a:r>
          </a:p>
          <a:p>
            <a:pPr lvl="1"/>
            <a:r>
              <a:rPr lang="fr-BE" b="1" dirty="0" err="1"/>
              <a:t>Eenvoudigere</a:t>
            </a:r>
            <a:r>
              <a:rPr lang="fr-BE" b="1" dirty="0"/>
              <a:t> </a:t>
            </a:r>
            <a:r>
              <a:rPr lang="fr-BE" b="1" dirty="0" err="1"/>
              <a:t>logica</a:t>
            </a:r>
            <a:r>
              <a:rPr lang="fr-BE" dirty="0"/>
              <a:t>: </a:t>
            </a:r>
            <a:r>
              <a:rPr lang="fr-BE" dirty="0" err="1"/>
              <a:t>Vermijden</a:t>
            </a:r>
            <a:r>
              <a:rPr lang="fr-BE" dirty="0"/>
              <a:t> van complexe </a:t>
            </a:r>
            <a:r>
              <a:rPr lang="fr-BE" dirty="0" err="1"/>
              <a:t>logica</a:t>
            </a:r>
            <a:r>
              <a:rPr lang="fr-BE" dirty="0"/>
              <a:t> </a:t>
            </a:r>
            <a:r>
              <a:rPr lang="fr-BE" dirty="0" err="1"/>
              <a:t>voor</a:t>
            </a:r>
            <a:r>
              <a:rPr lang="fr-BE" dirty="0"/>
              <a:t> het </a:t>
            </a:r>
            <a:r>
              <a:rPr lang="fr-BE" dirty="0" err="1"/>
              <a:t>controleren</a:t>
            </a:r>
            <a:r>
              <a:rPr lang="fr-BE" dirty="0"/>
              <a:t> van </a:t>
            </a:r>
            <a:r>
              <a:rPr lang="fr-BE" dirty="0" err="1"/>
              <a:t>gegevensveranderingen</a:t>
            </a:r>
            <a:r>
              <a:rPr lang="fr-BE" dirty="0"/>
              <a:t>.</a:t>
            </a:r>
          </a:p>
          <a:p>
            <a:r>
              <a:rPr lang="fr-BE" b="1" dirty="0" err="1"/>
              <a:t>Technologieën</a:t>
            </a:r>
            <a:r>
              <a:rPr lang="fr-BE" dirty="0"/>
              <a:t>:</a:t>
            </a:r>
          </a:p>
          <a:p>
            <a:pPr lvl="1"/>
            <a:r>
              <a:rPr lang="fr-BE" b="1" dirty="0" err="1"/>
              <a:t>WebSockets</a:t>
            </a:r>
            <a:r>
              <a:rPr lang="fr-BE" dirty="0"/>
              <a:t>: </a:t>
            </a:r>
            <a:r>
              <a:rPr lang="fr-BE" dirty="0" err="1"/>
              <a:t>Bidirectionele</a:t>
            </a:r>
            <a:r>
              <a:rPr lang="fr-BE" dirty="0"/>
              <a:t> </a:t>
            </a:r>
            <a:r>
              <a:rPr lang="fr-BE" dirty="0" err="1"/>
              <a:t>communicatie</a:t>
            </a:r>
            <a:r>
              <a:rPr lang="fr-BE" dirty="0"/>
              <a:t> via </a:t>
            </a:r>
            <a:r>
              <a:rPr lang="fr-BE" dirty="0" err="1"/>
              <a:t>een</a:t>
            </a:r>
            <a:r>
              <a:rPr lang="fr-BE" dirty="0"/>
              <a:t> </a:t>
            </a:r>
            <a:r>
              <a:rPr lang="fr-BE" dirty="0" err="1"/>
              <a:t>enkele</a:t>
            </a:r>
            <a:r>
              <a:rPr lang="fr-BE" dirty="0"/>
              <a:t> </a:t>
            </a:r>
            <a:r>
              <a:rPr lang="fr-BE" dirty="0" err="1"/>
              <a:t>verbinding</a:t>
            </a:r>
            <a:r>
              <a:rPr lang="fr-BE" dirty="0"/>
              <a:t>.</a:t>
            </a:r>
          </a:p>
          <a:p>
            <a:pPr lvl="1"/>
            <a:r>
              <a:rPr lang="fr-BE" b="1" dirty="0"/>
              <a:t>Server-Sent Events (SSE)</a:t>
            </a:r>
            <a:r>
              <a:rPr lang="fr-BE" dirty="0"/>
              <a:t>: Server </a:t>
            </a:r>
            <a:r>
              <a:rPr lang="fr-BE" dirty="0" err="1"/>
              <a:t>stuurt</a:t>
            </a:r>
            <a:r>
              <a:rPr lang="fr-BE" dirty="0"/>
              <a:t> continue updates </a:t>
            </a:r>
            <a:r>
              <a:rPr lang="fr-BE" dirty="0" err="1"/>
              <a:t>naar</a:t>
            </a:r>
            <a:r>
              <a:rPr lang="fr-BE" dirty="0"/>
              <a:t> clients via </a:t>
            </a:r>
            <a:r>
              <a:rPr lang="fr-BE" dirty="0" err="1"/>
              <a:t>een</a:t>
            </a:r>
            <a:r>
              <a:rPr lang="fr-BE" dirty="0"/>
              <a:t> </a:t>
            </a:r>
            <a:r>
              <a:rPr lang="fr-BE" dirty="0" err="1"/>
              <a:t>enkel</a:t>
            </a:r>
            <a:r>
              <a:rPr lang="fr-BE" dirty="0"/>
              <a:t> HTTP-</a:t>
            </a:r>
            <a:r>
              <a:rPr lang="fr-BE" dirty="0" err="1"/>
              <a:t>verbinding</a:t>
            </a:r>
            <a:r>
              <a:rPr lang="fr-BE" dirty="0"/>
              <a:t>.</a:t>
            </a:r>
          </a:p>
          <a:p>
            <a:endParaRPr lang="en-BE" dirty="0"/>
          </a:p>
        </p:txBody>
      </p:sp>
      <p:sp>
        <p:nvSpPr>
          <p:cNvPr id="6" name="Slide Number Placeholder 5">
            <a:extLst>
              <a:ext uri="{FF2B5EF4-FFF2-40B4-BE49-F238E27FC236}">
                <a16:creationId xmlns:a16="http://schemas.microsoft.com/office/drawing/2014/main" id="{05BAE806-92D1-FF00-EE99-4D89CD2DE037}"/>
              </a:ext>
            </a:extLst>
          </p:cNvPr>
          <p:cNvSpPr>
            <a:spLocks noGrp="1"/>
          </p:cNvSpPr>
          <p:nvPr>
            <p:ph type="sldNum" sz="quarter" idx="12"/>
          </p:nvPr>
        </p:nvSpPr>
        <p:spPr/>
        <p:txBody>
          <a:bodyPr/>
          <a:lstStyle/>
          <a:p>
            <a:fld id="{068D24A2-3BA0-CE47-9626-802FA61C0AE5}" type="slidenum">
              <a:rPr lang="nl-BE" smtClean="0"/>
              <a:t>57</a:t>
            </a:fld>
            <a:endParaRPr lang="nl-BE" dirty="0"/>
          </a:p>
        </p:txBody>
      </p:sp>
    </p:spTree>
    <p:extLst>
      <p:ext uri="{BB962C8B-B14F-4D97-AF65-F5344CB8AC3E}">
        <p14:creationId xmlns:p14="http://schemas.microsoft.com/office/powerpoint/2010/main" val="1401919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68AB-6A7C-A374-D2C1-1372D0CA8CEB}"/>
              </a:ext>
            </a:extLst>
          </p:cNvPr>
          <p:cNvSpPr>
            <a:spLocks noGrp="1"/>
          </p:cNvSpPr>
          <p:nvPr>
            <p:ph type="title"/>
          </p:nvPr>
        </p:nvSpPr>
        <p:spPr/>
        <p:txBody>
          <a:bodyPr/>
          <a:lstStyle/>
          <a:p>
            <a:r>
              <a:rPr lang="fr-BE" dirty="0"/>
              <a:t>Wat </a:t>
            </a:r>
            <a:r>
              <a:rPr lang="fr-BE" dirty="0" err="1"/>
              <a:t>is</a:t>
            </a:r>
            <a:r>
              <a:rPr lang="fr-BE" dirty="0"/>
              <a:t> Long Polling?</a:t>
            </a:r>
            <a:endParaRPr lang="en-BE" dirty="0"/>
          </a:p>
        </p:txBody>
      </p:sp>
      <p:sp>
        <p:nvSpPr>
          <p:cNvPr id="3" name="Content Placeholder 2">
            <a:extLst>
              <a:ext uri="{FF2B5EF4-FFF2-40B4-BE49-F238E27FC236}">
                <a16:creationId xmlns:a16="http://schemas.microsoft.com/office/drawing/2014/main" id="{248C6F34-A17E-1A7A-65FA-1B2494F58E7F}"/>
              </a:ext>
            </a:extLst>
          </p:cNvPr>
          <p:cNvSpPr>
            <a:spLocks noGrp="1"/>
          </p:cNvSpPr>
          <p:nvPr>
            <p:ph idx="1"/>
          </p:nvPr>
        </p:nvSpPr>
        <p:spPr/>
        <p:txBody>
          <a:bodyPr>
            <a:normAutofit fontScale="85000" lnSpcReduction="20000"/>
          </a:bodyPr>
          <a:lstStyle/>
          <a:p>
            <a:r>
              <a:rPr lang="nl-NL" b="1" dirty="0"/>
              <a:t>Definitie</a:t>
            </a:r>
            <a:r>
              <a:rPr lang="nl-NL" dirty="0"/>
              <a:t>: Long </a:t>
            </a:r>
            <a:r>
              <a:rPr lang="nl-NL" dirty="0" err="1"/>
              <a:t>polling</a:t>
            </a:r>
            <a:r>
              <a:rPr lang="nl-NL" dirty="0"/>
              <a:t> is een variant van reguliere </a:t>
            </a:r>
            <a:r>
              <a:rPr lang="nl-NL" dirty="0" err="1"/>
              <a:t>polling</a:t>
            </a:r>
            <a:r>
              <a:rPr lang="nl-NL" dirty="0"/>
              <a:t> waarbij de client een langdurige verbinding met de server onderhoudt om real-time updates te ontvangen.</a:t>
            </a:r>
          </a:p>
          <a:p>
            <a:r>
              <a:rPr lang="nl-NL" b="1" dirty="0"/>
              <a:t>Werking</a:t>
            </a:r>
            <a:r>
              <a:rPr lang="nl-NL" dirty="0"/>
              <a:t>:</a:t>
            </a:r>
          </a:p>
          <a:p>
            <a:pPr lvl="1"/>
            <a:r>
              <a:rPr lang="nl-NL" b="1" dirty="0"/>
              <a:t>Client Verzoek</a:t>
            </a:r>
            <a:r>
              <a:rPr lang="nl-NL" dirty="0"/>
              <a:t>: De client stuurt een verzoek naar de server.</a:t>
            </a:r>
          </a:p>
          <a:p>
            <a:pPr lvl="1"/>
            <a:r>
              <a:rPr lang="nl-NL" b="1" dirty="0"/>
              <a:t>Server Behandeling</a:t>
            </a:r>
            <a:r>
              <a:rPr lang="nl-NL" dirty="0"/>
              <a:t>:</a:t>
            </a:r>
          </a:p>
          <a:p>
            <a:pPr marL="1143000" lvl="2" indent="-342900"/>
            <a:r>
              <a:rPr lang="nl-NL" dirty="0"/>
              <a:t>Geen nieuwe gegevens? De server houdt de verbinding open.</a:t>
            </a:r>
          </a:p>
          <a:p>
            <a:pPr marL="1143000" lvl="2" indent="-342900"/>
            <a:r>
              <a:rPr lang="nl-NL" dirty="0"/>
              <a:t>Nieuwe gegevens beschikbaar? De server stuurt een antwoord en sluit de verbinding</a:t>
            </a:r>
          </a:p>
          <a:p>
            <a:pPr marL="800100" lvl="1" indent="-342900"/>
            <a:r>
              <a:rPr lang="nl-NL" b="1" dirty="0"/>
              <a:t>Herhaling</a:t>
            </a:r>
            <a:r>
              <a:rPr lang="nl-NL" dirty="0"/>
              <a:t>: Na ontvangst van de reactie maakt de client een nieuw verzoek.</a:t>
            </a:r>
          </a:p>
          <a:p>
            <a:endParaRPr lang="en-BE" dirty="0"/>
          </a:p>
        </p:txBody>
      </p:sp>
      <p:sp>
        <p:nvSpPr>
          <p:cNvPr id="6" name="Slide Number Placeholder 5">
            <a:extLst>
              <a:ext uri="{FF2B5EF4-FFF2-40B4-BE49-F238E27FC236}">
                <a16:creationId xmlns:a16="http://schemas.microsoft.com/office/drawing/2014/main" id="{C90945A3-8B24-AC73-8790-E006FF883180}"/>
              </a:ext>
            </a:extLst>
          </p:cNvPr>
          <p:cNvSpPr>
            <a:spLocks noGrp="1"/>
          </p:cNvSpPr>
          <p:nvPr>
            <p:ph type="sldNum" sz="quarter" idx="12"/>
          </p:nvPr>
        </p:nvSpPr>
        <p:spPr/>
        <p:txBody>
          <a:bodyPr/>
          <a:lstStyle/>
          <a:p>
            <a:fld id="{068D24A2-3BA0-CE47-9626-802FA61C0AE5}" type="slidenum">
              <a:rPr lang="nl-BE" smtClean="0"/>
              <a:t>58</a:t>
            </a:fld>
            <a:endParaRPr lang="nl-BE" dirty="0"/>
          </a:p>
        </p:txBody>
      </p:sp>
    </p:spTree>
    <p:extLst>
      <p:ext uri="{BB962C8B-B14F-4D97-AF65-F5344CB8AC3E}">
        <p14:creationId xmlns:p14="http://schemas.microsoft.com/office/powerpoint/2010/main" val="2542404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EBB8-768B-A2EA-D8F7-10A2124C5527}"/>
              </a:ext>
            </a:extLst>
          </p:cNvPr>
          <p:cNvSpPr>
            <a:spLocks noGrp="1"/>
          </p:cNvSpPr>
          <p:nvPr>
            <p:ph type="title"/>
          </p:nvPr>
        </p:nvSpPr>
        <p:spPr/>
        <p:txBody>
          <a:bodyPr/>
          <a:lstStyle/>
          <a:p>
            <a:r>
              <a:rPr lang="fr-BE" dirty="0" err="1"/>
              <a:t>Voordelen</a:t>
            </a:r>
            <a:r>
              <a:rPr lang="fr-BE" dirty="0"/>
              <a:t> van Long Polling</a:t>
            </a:r>
            <a:endParaRPr lang="en-BE" dirty="0"/>
          </a:p>
        </p:txBody>
      </p:sp>
      <p:sp>
        <p:nvSpPr>
          <p:cNvPr id="3" name="Content Placeholder 2">
            <a:extLst>
              <a:ext uri="{FF2B5EF4-FFF2-40B4-BE49-F238E27FC236}">
                <a16:creationId xmlns:a16="http://schemas.microsoft.com/office/drawing/2014/main" id="{4935523D-9563-FE3A-EA1E-9FC7903EFFE2}"/>
              </a:ext>
            </a:extLst>
          </p:cNvPr>
          <p:cNvSpPr>
            <a:spLocks noGrp="1"/>
          </p:cNvSpPr>
          <p:nvPr>
            <p:ph idx="1"/>
          </p:nvPr>
        </p:nvSpPr>
        <p:spPr/>
        <p:txBody>
          <a:bodyPr>
            <a:normAutofit fontScale="92500" lnSpcReduction="10000"/>
          </a:bodyPr>
          <a:lstStyle/>
          <a:p>
            <a:r>
              <a:rPr lang="nl-NL" b="1" dirty="0"/>
              <a:t>Voordelen</a:t>
            </a:r>
            <a:r>
              <a:rPr lang="nl-NL" dirty="0"/>
              <a:t>:</a:t>
            </a:r>
          </a:p>
          <a:p>
            <a:pPr lvl="1"/>
            <a:r>
              <a:rPr lang="nl-NL" b="1" dirty="0"/>
              <a:t>Reële Updates</a:t>
            </a:r>
            <a:r>
              <a:rPr lang="nl-NL" dirty="0"/>
              <a:t>: Imiteert server push-functionaliteit, zodat clients onmiddellijk op de hoogte zijn van updates.</a:t>
            </a:r>
          </a:p>
          <a:p>
            <a:r>
              <a:rPr lang="nl-NL" b="1" dirty="0"/>
              <a:t>Overwegingen</a:t>
            </a:r>
            <a:r>
              <a:rPr lang="nl-NL" dirty="0"/>
              <a:t>:</a:t>
            </a:r>
          </a:p>
          <a:p>
            <a:pPr lvl="1"/>
            <a:r>
              <a:rPr lang="nl-NL" b="1" dirty="0"/>
              <a:t>Beheer van Verbindingen</a:t>
            </a:r>
            <a:r>
              <a:rPr lang="nl-NL" dirty="0"/>
              <a:t>: Server moet meerdere verbindingen beheren en sessietoestand bewaren.</a:t>
            </a:r>
          </a:p>
          <a:p>
            <a:pPr lvl="1"/>
            <a:r>
              <a:rPr lang="nl-NL" b="1" dirty="0"/>
              <a:t>Schaalbaarheid</a:t>
            </a:r>
            <a:r>
              <a:rPr lang="nl-NL" dirty="0"/>
              <a:t>: Moeilijker te schalen met meerdere servers of load </a:t>
            </a:r>
            <a:r>
              <a:rPr lang="nl-NL" dirty="0" err="1"/>
              <a:t>balancers</a:t>
            </a:r>
            <a:r>
              <a:rPr lang="nl-NL" dirty="0"/>
              <a:t> door sessie-</a:t>
            </a:r>
            <a:r>
              <a:rPr lang="nl-NL" dirty="0" err="1"/>
              <a:t>stickiness</a:t>
            </a:r>
            <a:r>
              <a:rPr lang="nl-NL" dirty="0"/>
              <a:t>.</a:t>
            </a:r>
          </a:p>
          <a:p>
            <a:pPr lvl="1"/>
            <a:r>
              <a:rPr lang="nl-NL" b="1" dirty="0"/>
              <a:t>Orderbeheer</a:t>
            </a:r>
            <a:r>
              <a:rPr lang="nl-NL" dirty="0"/>
              <a:t>: Moeilijk om de volgorde van berichten te beheren bij gelijktijdige verzoeken.</a:t>
            </a:r>
          </a:p>
          <a:p>
            <a:endParaRPr lang="en-BE" dirty="0"/>
          </a:p>
        </p:txBody>
      </p:sp>
      <p:sp>
        <p:nvSpPr>
          <p:cNvPr id="6" name="Slide Number Placeholder 5">
            <a:extLst>
              <a:ext uri="{FF2B5EF4-FFF2-40B4-BE49-F238E27FC236}">
                <a16:creationId xmlns:a16="http://schemas.microsoft.com/office/drawing/2014/main" id="{2EDB08A2-EBB4-A52A-58CF-E5EC3B87687E}"/>
              </a:ext>
            </a:extLst>
          </p:cNvPr>
          <p:cNvSpPr>
            <a:spLocks noGrp="1"/>
          </p:cNvSpPr>
          <p:nvPr>
            <p:ph type="sldNum" sz="quarter" idx="12"/>
          </p:nvPr>
        </p:nvSpPr>
        <p:spPr/>
        <p:txBody>
          <a:bodyPr/>
          <a:lstStyle/>
          <a:p>
            <a:fld id="{068D24A2-3BA0-CE47-9626-802FA61C0AE5}" type="slidenum">
              <a:rPr lang="nl-BE" smtClean="0"/>
              <a:t>59</a:t>
            </a:fld>
            <a:endParaRPr lang="nl-BE" dirty="0"/>
          </a:p>
        </p:txBody>
      </p:sp>
    </p:spTree>
    <p:extLst>
      <p:ext uri="{BB962C8B-B14F-4D97-AF65-F5344CB8AC3E}">
        <p14:creationId xmlns:p14="http://schemas.microsoft.com/office/powerpoint/2010/main" val="3087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EF6A-7E0D-86E7-1F97-9C43FFA67A88}"/>
              </a:ext>
            </a:extLst>
          </p:cNvPr>
          <p:cNvSpPr>
            <a:spLocks noGrp="1"/>
          </p:cNvSpPr>
          <p:nvPr>
            <p:ph type="title"/>
          </p:nvPr>
        </p:nvSpPr>
        <p:spPr/>
        <p:txBody>
          <a:bodyPr/>
          <a:lstStyle/>
          <a:p>
            <a:r>
              <a:rPr lang="nl-NL" dirty="0"/>
              <a:t>REST API Concepten</a:t>
            </a:r>
            <a:endParaRPr lang="en-BE" dirty="0"/>
          </a:p>
        </p:txBody>
      </p:sp>
      <p:sp>
        <p:nvSpPr>
          <p:cNvPr id="3" name="Content Placeholder 2">
            <a:extLst>
              <a:ext uri="{FF2B5EF4-FFF2-40B4-BE49-F238E27FC236}">
                <a16:creationId xmlns:a16="http://schemas.microsoft.com/office/drawing/2014/main" id="{558B26FE-5290-A6AB-5FFC-23D7827463C2}"/>
              </a:ext>
            </a:extLst>
          </p:cNvPr>
          <p:cNvSpPr>
            <a:spLocks noGrp="1"/>
          </p:cNvSpPr>
          <p:nvPr>
            <p:ph idx="1"/>
          </p:nvPr>
        </p:nvSpPr>
        <p:spPr/>
        <p:txBody>
          <a:bodyPr/>
          <a:lstStyle/>
          <a:p>
            <a:r>
              <a:rPr lang="nl-NL" b="1" dirty="0"/>
              <a:t>Bron Representatie</a:t>
            </a:r>
            <a:r>
              <a:rPr lang="nl-NL" dirty="0"/>
              <a:t>: Een </a:t>
            </a:r>
            <a:r>
              <a:rPr lang="nl-NL" dirty="0" err="1"/>
              <a:t>webresource</a:t>
            </a:r>
            <a:r>
              <a:rPr lang="nl-NL" dirty="0"/>
              <a:t>, zoals een collectie boeken, kan worden opgevraagd via een link (bijv. </a:t>
            </a:r>
            <a:r>
              <a:rPr lang="nl-NL" dirty="0">
                <a:hlinkClick r:id="rId2"/>
              </a:rPr>
              <a:t>http://www.example.com/books</a:t>
            </a:r>
            <a:r>
              <a:rPr lang="nl-NL" dirty="0"/>
              <a:t>).</a:t>
            </a:r>
          </a:p>
          <a:p>
            <a:r>
              <a:rPr lang="nl-NL" b="1" dirty="0"/>
              <a:t>State overdracht: </a:t>
            </a:r>
            <a:r>
              <a:rPr lang="nl-NL" dirty="0"/>
              <a:t>Het aanvragen van een specifieke bron (bijv. http://www.example.com/books/1) resulteert in een representatie die wordt overgedragen en weergegeven aan de gebruiker.</a:t>
            </a:r>
          </a:p>
          <a:p>
            <a:r>
              <a:rPr lang="nl-NL" b="1" dirty="0"/>
              <a:t>Integratie:</a:t>
            </a:r>
            <a:r>
              <a:rPr lang="nl-NL" dirty="0"/>
              <a:t> REST </a:t>
            </a:r>
            <a:r>
              <a:rPr lang="nl-NL" dirty="0" err="1"/>
              <a:t>API's</a:t>
            </a:r>
            <a:r>
              <a:rPr lang="nl-NL" dirty="0"/>
              <a:t> vergemakkelijken de integratie met andere systemen die dezelfde stijl volgen.</a:t>
            </a:r>
            <a:endParaRPr lang="en-BE" dirty="0"/>
          </a:p>
        </p:txBody>
      </p:sp>
      <p:sp>
        <p:nvSpPr>
          <p:cNvPr id="6" name="Slide Number Placeholder 5">
            <a:extLst>
              <a:ext uri="{FF2B5EF4-FFF2-40B4-BE49-F238E27FC236}">
                <a16:creationId xmlns:a16="http://schemas.microsoft.com/office/drawing/2014/main" id="{122A3AFD-2088-DEBF-0409-CED90167E562}"/>
              </a:ext>
            </a:extLst>
          </p:cNvPr>
          <p:cNvSpPr>
            <a:spLocks noGrp="1"/>
          </p:cNvSpPr>
          <p:nvPr>
            <p:ph type="sldNum" sz="quarter" idx="12"/>
          </p:nvPr>
        </p:nvSpPr>
        <p:spPr/>
        <p:txBody>
          <a:bodyPr/>
          <a:lstStyle/>
          <a:p>
            <a:fld id="{068D24A2-3BA0-CE47-9626-802FA61C0AE5}" type="slidenum">
              <a:rPr lang="nl-BE" smtClean="0"/>
              <a:t>6</a:t>
            </a:fld>
            <a:endParaRPr lang="nl-BE" dirty="0"/>
          </a:p>
        </p:txBody>
      </p:sp>
    </p:spTree>
    <p:extLst>
      <p:ext uri="{BB962C8B-B14F-4D97-AF65-F5344CB8AC3E}">
        <p14:creationId xmlns:p14="http://schemas.microsoft.com/office/powerpoint/2010/main" val="1065520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FBF0-71F3-34E4-46BA-D59B6D2DAC3E}"/>
              </a:ext>
            </a:extLst>
          </p:cNvPr>
          <p:cNvSpPr>
            <a:spLocks noGrp="1"/>
          </p:cNvSpPr>
          <p:nvPr>
            <p:ph type="title"/>
          </p:nvPr>
        </p:nvSpPr>
        <p:spPr/>
        <p:txBody>
          <a:bodyPr/>
          <a:lstStyle/>
          <a:p>
            <a:r>
              <a:rPr lang="fr-BE" dirty="0" err="1"/>
              <a:t>Huidige</a:t>
            </a:r>
            <a:r>
              <a:rPr lang="fr-BE" dirty="0"/>
              <a:t> </a:t>
            </a:r>
            <a:r>
              <a:rPr lang="fr-BE" dirty="0" err="1"/>
              <a:t>Toepassing</a:t>
            </a:r>
            <a:endParaRPr lang="en-BE" dirty="0"/>
          </a:p>
        </p:txBody>
      </p:sp>
      <p:sp>
        <p:nvSpPr>
          <p:cNvPr id="3" name="Content Placeholder 2">
            <a:extLst>
              <a:ext uri="{FF2B5EF4-FFF2-40B4-BE49-F238E27FC236}">
                <a16:creationId xmlns:a16="http://schemas.microsoft.com/office/drawing/2014/main" id="{2298E3DF-1E74-3072-F1D9-D22B3399DF99}"/>
              </a:ext>
            </a:extLst>
          </p:cNvPr>
          <p:cNvSpPr>
            <a:spLocks noGrp="1"/>
          </p:cNvSpPr>
          <p:nvPr>
            <p:ph idx="1"/>
          </p:nvPr>
        </p:nvSpPr>
        <p:spPr/>
        <p:txBody>
          <a:bodyPr>
            <a:normAutofit lnSpcReduction="10000"/>
          </a:bodyPr>
          <a:lstStyle/>
          <a:p>
            <a:r>
              <a:rPr lang="fr-BE" b="1" dirty="0" err="1"/>
              <a:t>Huidige</a:t>
            </a:r>
            <a:r>
              <a:rPr lang="fr-BE" b="1" dirty="0"/>
              <a:t> </a:t>
            </a:r>
            <a:r>
              <a:rPr lang="fr-BE" b="1" dirty="0" err="1"/>
              <a:t>Status</a:t>
            </a:r>
            <a:r>
              <a:rPr lang="fr-BE" dirty="0"/>
              <a:t>:</a:t>
            </a:r>
          </a:p>
          <a:p>
            <a:pPr lvl="1"/>
            <a:r>
              <a:rPr lang="fr-BE" dirty="0"/>
              <a:t>Long polling </a:t>
            </a:r>
            <a:r>
              <a:rPr lang="fr-BE" dirty="0" err="1"/>
              <a:t>wordt</a:t>
            </a:r>
            <a:r>
              <a:rPr lang="fr-BE" dirty="0"/>
              <a:t> </a:t>
            </a:r>
            <a:r>
              <a:rPr lang="fr-BE" dirty="0" err="1"/>
              <a:t>nog</a:t>
            </a:r>
            <a:r>
              <a:rPr lang="fr-BE" dirty="0"/>
              <a:t> </a:t>
            </a:r>
            <a:r>
              <a:rPr lang="fr-BE" dirty="0" err="1"/>
              <a:t>steeds</a:t>
            </a:r>
            <a:r>
              <a:rPr lang="fr-BE" dirty="0"/>
              <a:t> </a:t>
            </a:r>
            <a:r>
              <a:rPr lang="fr-BE" dirty="0" err="1"/>
              <a:t>ondersteund</a:t>
            </a:r>
            <a:r>
              <a:rPr lang="fr-BE" dirty="0"/>
              <a:t> </a:t>
            </a:r>
            <a:r>
              <a:rPr lang="fr-BE" dirty="0" err="1"/>
              <a:t>door</a:t>
            </a:r>
            <a:r>
              <a:rPr lang="fr-BE" dirty="0"/>
              <a:t> </a:t>
            </a:r>
            <a:r>
              <a:rPr lang="fr-BE" dirty="0" err="1"/>
              <a:t>veel</a:t>
            </a:r>
            <a:r>
              <a:rPr lang="fr-BE" dirty="0"/>
              <a:t> browsers.</a:t>
            </a:r>
          </a:p>
          <a:p>
            <a:pPr lvl="1"/>
            <a:r>
              <a:rPr lang="fr-BE" dirty="0" err="1"/>
              <a:t>Vaak</a:t>
            </a:r>
            <a:r>
              <a:rPr lang="fr-BE" dirty="0"/>
              <a:t> </a:t>
            </a:r>
            <a:r>
              <a:rPr lang="fr-BE" dirty="0" err="1"/>
              <a:t>gebruikt</a:t>
            </a:r>
            <a:r>
              <a:rPr lang="fr-BE" dirty="0"/>
              <a:t> </a:t>
            </a:r>
            <a:r>
              <a:rPr lang="fr-BE" dirty="0" err="1"/>
              <a:t>als</a:t>
            </a:r>
            <a:r>
              <a:rPr lang="fr-BE" dirty="0"/>
              <a:t> </a:t>
            </a:r>
            <a:r>
              <a:rPr lang="fr-BE" dirty="0" err="1"/>
              <a:t>fallback</a:t>
            </a:r>
            <a:r>
              <a:rPr lang="fr-BE" dirty="0"/>
              <a:t> </a:t>
            </a:r>
            <a:r>
              <a:rPr lang="fr-BE" dirty="0" err="1"/>
              <a:t>voor</a:t>
            </a:r>
            <a:r>
              <a:rPr lang="fr-BE" dirty="0"/>
              <a:t> </a:t>
            </a:r>
            <a:r>
              <a:rPr lang="fr-BE" dirty="0" err="1"/>
              <a:t>modernere</a:t>
            </a:r>
            <a:r>
              <a:rPr lang="fr-BE" dirty="0"/>
              <a:t> </a:t>
            </a:r>
            <a:r>
              <a:rPr lang="fr-BE" dirty="0" err="1"/>
              <a:t>technieken</a:t>
            </a:r>
            <a:r>
              <a:rPr lang="fr-BE" dirty="0"/>
              <a:t> </a:t>
            </a:r>
            <a:r>
              <a:rPr lang="fr-BE" dirty="0" err="1"/>
              <a:t>zoals</a:t>
            </a:r>
            <a:r>
              <a:rPr lang="fr-BE" dirty="0"/>
              <a:t> Server-Sent Events (SSE) en </a:t>
            </a:r>
            <a:r>
              <a:rPr lang="fr-BE" dirty="0" err="1"/>
              <a:t>WebSocket</a:t>
            </a:r>
            <a:r>
              <a:rPr lang="fr-BE" dirty="0"/>
              <a:t>.</a:t>
            </a:r>
          </a:p>
          <a:p>
            <a:r>
              <a:rPr lang="fr-BE" b="1" dirty="0" err="1"/>
              <a:t>Voorbeeld</a:t>
            </a:r>
            <a:r>
              <a:rPr lang="fr-BE" dirty="0"/>
              <a:t>:</a:t>
            </a:r>
          </a:p>
          <a:p>
            <a:pPr lvl="1"/>
            <a:r>
              <a:rPr lang="fr-BE" b="1" dirty="0" err="1"/>
              <a:t>SignalR</a:t>
            </a:r>
            <a:r>
              <a:rPr lang="fr-BE" dirty="0"/>
              <a:t>: </a:t>
            </a:r>
            <a:r>
              <a:rPr lang="fr-BE" dirty="0" err="1"/>
              <a:t>Gebruikt</a:t>
            </a:r>
            <a:r>
              <a:rPr lang="fr-BE" dirty="0"/>
              <a:t> long polling </a:t>
            </a:r>
            <a:r>
              <a:rPr lang="fr-BE" dirty="0" err="1"/>
              <a:t>als</a:t>
            </a:r>
            <a:r>
              <a:rPr lang="fr-BE" dirty="0"/>
              <a:t> </a:t>
            </a:r>
            <a:r>
              <a:rPr lang="fr-BE" dirty="0" err="1"/>
              <a:t>fallbackoptie</a:t>
            </a:r>
            <a:r>
              <a:rPr lang="fr-BE" dirty="0"/>
              <a:t> </a:t>
            </a:r>
            <a:r>
              <a:rPr lang="fr-BE" dirty="0" err="1"/>
              <a:t>wanneer</a:t>
            </a:r>
            <a:r>
              <a:rPr lang="fr-BE" dirty="0"/>
              <a:t> </a:t>
            </a:r>
            <a:r>
              <a:rPr lang="fr-BE" dirty="0" err="1"/>
              <a:t>WebSocket</a:t>
            </a:r>
            <a:r>
              <a:rPr lang="fr-BE" dirty="0"/>
              <a:t> en SSE niet </a:t>
            </a:r>
            <a:r>
              <a:rPr lang="fr-BE" dirty="0" err="1"/>
              <a:t>beschikbaar</a:t>
            </a:r>
            <a:r>
              <a:rPr lang="fr-BE" dirty="0"/>
              <a:t> </a:t>
            </a:r>
            <a:r>
              <a:rPr lang="fr-BE" dirty="0" err="1"/>
              <a:t>zijn</a:t>
            </a:r>
            <a:r>
              <a:rPr lang="fr-BE" dirty="0"/>
              <a:t>.</a:t>
            </a:r>
          </a:p>
          <a:p>
            <a:endParaRPr lang="en-BE" dirty="0"/>
          </a:p>
        </p:txBody>
      </p:sp>
      <p:sp>
        <p:nvSpPr>
          <p:cNvPr id="6" name="Slide Number Placeholder 5">
            <a:extLst>
              <a:ext uri="{FF2B5EF4-FFF2-40B4-BE49-F238E27FC236}">
                <a16:creationId xmlns:a16="http://schemas.microsoft.com/office/drawing/2014/main" id="{3499FEB0-D74A-F61F-39EA-B1D0ACEA2314}"/>
              </a:ext>
            </a:extLst>
          </p:cNvPr>
          <p:cNvSpPr>
            <a:spLocks noGrp="1"/>
          </p:cNvSpPr>
          <p:nvPr>
            <p:ph type="sldNum" sz="quarter" idx="12"/>
          </p:nvPr>
        </p:nvSpPr>
        <p:spPr/>
        <p:txBody>
          <a:bodyPr/>
          <a:lstStyle/>
          <a:p>
            <a:fld id="{068D24A2-3BA0-CE47-9626-802FA61C0AE5}" type="slidenum">
              <a:rPr lang="nl-BE" smtClean="0"/>
              <a:t>60</a:t>
            </a:fld>
            <a:endParaRPr lang="nl-BE" dirty="0"/>
          </a:p>
        </p:txBody>
      </p:sp>
    </p:spTree>
    <p:extLst>
      <p:ext uri="{BB962C8B-B14F-4D97-AF65-F5344CB8AC3E}">
        <p14:creationId xmlns:p14="http://schemas.microsoft.com/office/powerpoint/2010/main" val="148671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C390-4888-15DB-5EE9-3F494C5C45AC}"/>
              </a:ext>
            </a:extLst>
          </p:cNvPr>
          <p:cNvSpPr>
            <a:spLocks noGrp="1"/>
          </p:cNvSpPr>
          <p:nvPr>
            <p:ph type="title"/>
          </p:nvPr>
        </p:nvSpPr>
        <p:spPr/>
        <p:txBody>
          <a:bodyPr/>
          <a:lstStyle/>
          <a:p>
            <a:r>
              <a:rPr lang="fr-BE" dirty="0"/>
              <a:t>REST API </a:t>
            </a:r>
            <a:r>
              <a:rPr lang="fr-BE" dirty="0" err="1"/>
              <a:t>Constraints</a:t>
            </a:r>
            <a:endParaRPr lang="en-BE" dirty="0"/>
          </a:p>
        </p:txBody>
      </p:sp>
      <p:sp>
        <p:nvSpPr>
          <p:cNvPr id="3" name="Content Placeholder 2">
            <a:extLst>
              <a:ext uri="{FF2B5EF4-FFF2-40B4-BE49-F238E27FC236}">
                <a16:creationId xmlns:a16="http://schemas.microsoft.com/office/drawing/2014/main" id="{F8FD5FA5-0366-2744-EB46-458855907072}"/>
              </a:ext>
            </a:extLst>
          </p:cNvPr>
          <p:cNvSpPr>
            <a:spLocks noGrp="1"/>
          </p:cNvSpPr>
          <p:nvPr>
            <p:ph idx="1"/>
          </p:nvPr>
        </p:nvSpPr>
        <p:spPr/>
        <p:txBody>
          <a:bodyPr/>
          <a:lstStyle/>
          <a:p>
            <a:r>
              <a:rPr lang="nl-NL" b="1" dirty="0"/>
              <a:t>Client-Server Architectuur: </a:t>
            </a:r>
            <a:r>
              <a:rPr lang="nl-NL" dirty="0"/>
              <a:t>Scheiding tussen gebruikersinterface en databeheer.</a:t>
            </a:r>
          </a:p>
          <a:p>
            <a:r>
              <a:rPr lang="nl-NL" b="1" dirty="0" err="1"/>
              <a:t>Stateless</a:t>
            </a:r>
            <a:r>
              <a:rPr lang="nl-NL" dirty="0"/>
              <a:t>: Elke API-aanroep is onafhankelijk en bevat alle benodigde informatie.</a:t>
            </a:r>
          </a:p>
          <a:p>
            <a:r>
              <a:rPr lang="nl-NL" b="1" dirty="0" err="1"/>
              <a:t>Cacheable</a:t>
            </a:r>
            <a:r>
              <a:rPr lang="nl-NL" dirty="0"/>
              <a:t>: Reacties kunnen </a:t>
            </a:r>
            <a:r>
              <a:rPr lang="nl-NL" dirty="0" err="1"/>
              <a:t>cachebaar</a:t>
            </a:r>
            <a:r>
              <a:rPr lang="nl-NL" dirty="0"/>
              <a:t> zijn om efficiëntie te verbeteren.</a:t>
            </a:r>
            <a:endParaRPr lang="en-BE" dirty="0"/>
          </a:p>
        </p:txBody>
      </p:sp>
      <p:sp>
        <p:nvSpPr>
          <p:cNvPr id="6" name="Slide Number Placeholder 5">
            <a:extLst>
              <a:ext uri="{FF2B5EF4-FFF2-40B4-BE49-F238E27FC236}">
                <a16:creationId xmlns:a16="http://schemas.microsoft.com/office/drawing/2014/main" id="{45DF5126-4FE2-F49B-C6BB-AE5F967375CA}"/>
              </a:ext>
            </a:extLst>
          </p:cNvPr>
          <p:cNvSpPr>
            <a:spLocks noGrp="1"/>
          </p:cNvSpPr>
          <p:nvPr>
            <p:ph type="sldNum" sz="quarter" idx="12"/>
          </p:nvPr>
        </p:nvSpPr>
        <p:spPr/>
        <p:txBody>
          <a:bodyPr/>
          <a:lstStyle/>
          <a:p>
            <a:fld id="{068D24A2-3BA0-CE47-9626-802FA61C0AE5}" type="slidenum">
              <a:rPr lang="nl-BE" smtClean="0"/>
              <a:t>7</a:t>
            </a:fld>
            <a:endParaRPr lang="nl-BE" dirty="0"/>
          </a:p>
        </p:txBody>
      </p:sp>
    </p:spTree>
    <p:extLst>
      <p:ext uri="{BB962C8B-B14F-4D97-AF65-F5344CB8AC3E}">
        <p14:creationId xmlns:p14="http://schemas.microsoft.com/office/powerpoint/2010/main" val="1284201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1CF4-9C98-E8F0-BF2F-CE44A8873066}"/>
              </a:ext>
            </a:extLst>
          </p:cNvPr>
          <p:cNvSpPr>
            <a:spLocks noGrp="1"/>
          </p:cNvSpPr>
          <p:nvPr>
            <p:ph type="title"/>
          </p:nvPr>
        </p:nvSpPr>
        <p:spPr/>
        <p:txBody>
          <a:bodyPr/>
          <a:lstStyle/>
          <a:p>
            <a:r>
              <a:rPr lang="fr-BE" dirty="0"/>
              <a:t>REST API </a:t>
            </a:r>
            <a:r>
              <a:rPr lang="fr-BE" dirty="0" err="1"/>
              <a:t>Voorbeeld</a:t>
            </a:r>
            <a:endParaRPr lang="en-BE" dirty="0"/>
          </a:p>
        </p:txBody>
      </p:sp>
      <p:sp>
        <p:nvSpPr>
          <p:cNvPr id="3" name="Content Placeholder 2">
            <a:extLst>
              <a:ext uri="{FF2B5EF4-FFF2-40B4-BE49-F238E27FC236}">
                <a16:creationId xmlns:a16="http://schemas.microsoft.com/office/drawing/2014/main" id="{A7B629F5-7063-B39B-D2EF-9D33B37DB5B9}"/>
              </a:ext>
            </a:extLst>
          </p:cNvPr>
          <p:cNvSpPr>
            <a:spLocks noGrp="1"/>
          </p:cNvSpPr>
          <p:nvPr>
            <p:ph idx="1"/>
          </p:nvPr>
        </p:nvSpPr>
        <p:spPr/>
        <p:txBody>
          <a:bodyPr/>
          <a:lstStyle/>
          <a:p>
            <a:r>
              <a:rPr lang="fr-BE" dirty="0" err="1"/>
              <a:t>Zie</a:t>
            </a:r>
            <a:r>
              <a:rPr lang="fr-BE" dirty="0"/>
              <a:t> pagina 4 in het </a:t>
            </a:r>
            <a:r>
              <a:rPr lang="fr-BE" dirty="0" err="1"/>
              <a:t>handboek</a:t>
            </a:r>
            <a:endParaRPr lang="fr-BE" dirty="0"/>
          </a:p>
        </p:txBody>
      </p:sp>
      <p:sp>
        <p:nvSpPr>
          <p:cNvPr id="6" name="Slide Number Placeholder 5">
            <a:extLst>
              <a:ext uri="{FF2B5EF4-FFF2-40B4-BE49-F238E27FC236}">
                <a16:creationId xmlns:a16="http://schemas.microsoft.com/office/drawing/2014/main" id="{D9D17D46-C387-C293-86C9-332B1E1829AE}"/>
              </a:ext>
            </a:extLst>
          </p:cNvPr>
          <p:cNvSpPr>
            <a:spLocks noGrp="1"/>
          </p:cNvSpPr>
          <p:nvPr>
            <p:ph type="sldNum" sz="quarter" idx="12"/>
          </p:nvPr>
        </p:nvSpPr>
        <p:spPr/>
        <p:txBody>
          <a:bodyPr/>
          <a:lstStyle/>
          <a:p>
            <a:fld id="{068D24A2-3BA0-CE47-9626-802FA61C0AE5}" type="slidenum">
              <a:rPr lang="nl-BE" smtClean="0"/>
              <a:t>8</a:t>
            </a:fld>
            <a:endParaRPr lang="nl-BE" dirty="0"/>
          </a:p>
        </p:txBody>
      </p:sp>
    </p:spTree>
    <p:extLst>
      <p:ext uri="{BB962C8B-B14F-4D97-AF65-F5344CB8AC3E}">
        <p14:creationId xmlns:p14="http://schemas.microsoft.com/office/powerpoint/2010/main" val="2164669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4822-B898-E647-8FAE-48C4BE86DF68}"/>
              </a:ext>
            </a:extLst>
          </p:cNvPr>
          <p:cNvSpPr>
            <a:spLocks noGrp="1"/>
          </p:cNvSpPr>
          <p:nvPr>
            <p:ph type="title"/>
          </p:nvPr>
        </p:nvSpPr>
        <p:spPr/>
        <p:txBody>
          <a:bodyPr/>
          <a:lstStyle/>
          <a:p>
            <a:r>
              <a:rPr lang="nl-NL" dirty="0"/>
              <a:t>Basis HTTP-methoden</a:t>
            </a:r>
            <a:endParaRPr lang="en-BE" dirty="0"/>
          </a:p>
        </p:txBody>
      </p:sp>
      <p:sp>
        <p:nvSpPr>
          <p:cNvPr id="3" name="Content Placeholder 2">
            <a:extLst>
              <a:ext uri="{FF2B5EF4-FFF2-40B4-BE49-F238E27FC236}">
                <a16:creationId xmlns:a16="http://schemas.microsoft.com/office/drawing/2014/main" id="{59B970F3-166F-8083-0C31-4409294EE2F6}"/>
              </a:ext>
            </a:extLst>
          </p:cNvPr>
          <p:cNvSpPr>
            <a:spLocks noGrp="1"/>
          </p:cNvSpPr>
          <p:nvPr>
            <p:ph idx="1"/>
          </p:nvPr>
        </p:nvSpPr>
        <p:spPr/>
        <p:txBody>
          <a:bodyPr/>
          <a:lstStyle/>
          <a:p>
            <a:r>
              <a:rPr lang="nl-NL" b="1" dirty="0"/>
              <a:t>GET</a:t>
            </a:r>
            <a:r>
              <a:rPr lang="nl-NL" dirty="0"/>
              <a:t>: Lezen van gegevens.</a:t>
            </a:r>
          </a:p>
          <a:p>
            <a:pPr lvl="1"/>
            <a:r>
              <a:rPr lang="nl-NL" b="1" dirty="0"/>
              <a:t>Voorbeeld</a:t>
            </a:r>
            <a:r>
              <a:rPr lang="nl-NL" dirty="0"/>
              <a:t>: GET /</a:t>
            </a:r>
            <a:r>
              <a:rPr lang="nl-NL" dirty="0" err="1"/>
              <a:t>posts</a:t>
            </a:r>
            <a:r>
              <a:rPr lang="nl-NL" dirty="0"/>
              <a:t> - Leest de collectie van </a:t>
            </a:r>
            <a:r>
              <a:rPr lang="nl-NL" dirty="0" err="1"/>
              <a:t>posts</a:t>
            </a:r>
            <a:r>
              <a:rPr lang="nl-NL" dirty="0"/>
              <a:t>.</a:t>
            </a:r>
          </a:p>
          <a:p>
            <a:pPr lvl="1"/>
            <a:r>
              <a:rPr lang="nl-NL" b="1" dirty="0"/>
              <a:t>Voorbeeld</a:t>
            </a:r>
            <a:r>
              <a:rPr lang="nl-NL" dirty="0"/>
              <a:t>: GET /</a:t>
            </a:r>
            <a:r>
              <a:rPr lang="nl-NL" dirty="0" err="1"/>
              <a:t>posts</a:t>
            </a:r>
            <a:r>
              <a:rPr lang="nl-NL" dirty="0"/>
              <a:t>/1 - Leest een specifieke post op basis van ID.</a:t>
            </a:r>
          </a:p>
          <a:p>
            <a:r>
              <a:rPr lang="nl-NL" b="1" dirty="0"/>
              <a:t>POST</a:t>
            </a:r>
            <a:r>
              <a:rPr lang="nl-NL" dirty="0"/>
              <a:t>: Aanmaken van nieuwe gegevens.</a:t>
            </a:r>
          </a:p>
          <a:p>
            <a:pPr lvl="1"/>
            <a:r>
              <a:rPr lang="nl-NL" b="1" dirty="0"/>
              <a:t>Voorbeeld</a:t>
            </a:r>
            <a:r>
              <a:rPr lang="nl-NL" dirty="0"/>
              <a:t>: POST /</a:t>
            </a:r>
            <a:r>
              <a:rPr lang="nl-NL" dirty="0" err="1"/>
              <a:t>posts</a:t>
            </a:r>
            <a:r>
              <a:rPr lang="nl-NL" dirty="0"/>
              <a:t> - Maakt een nieuwe post aan.</a:t>
            </a:r>
            <a:endParaRPr lang="en-BE" dirty="0"/>
          </a:p>
        </p:txBody>
      </p:sp>
      <p:sp>
        <p:nvSpPr>
          <p:cNvPr id="6" name="Slide Number Placeholder 5">
            <a:extLst>
              <a:ext uri="{FF2B5EF4-FFF2-40B4-BE49-F238E27FC236}">
                <a16:creationId xmlns:a16="http://schemas.microsoft.com/office/drawing/2014/main" id="{59BD3000-021A-FF9B-9B89-3EE9527DE8CD}"/>
              </a:ext>
            </a:extLst>
          </p:cNvPr>
          <p:cNvSpPr>
            <a:spLocks noGrp="1"/>
          </p:cNvSpPr>
          <p:nvPr>
            <p:ph type="sldNum" sz="quarter" idx="12"/>
          </p:nvPr>
        </p:nvSpPr>
        <p:spPr/>
        <p:txBody>
          <a:bodyPr/>
          <a:lstStyle/>
          <a:p>
            <a:fld id="{068D24A2-3BA0-CE47-9626-802FA61C0AE5}" type="slidenum">
              <a:rPr lang="nl-BE" smtClean="0"/>
              <a:t>9</a:t>
            </a:fld>
            <a:endParaRPr lang="nl-BE" dirty="0"/>
          </a:p>
        </p:txBody>
      </p:sp>
    </p:spTree>
    <p:extLst>
      <p:ext uri="{BB962C8B-B14F-4D97-AF65-F5344CB8AC3E}">
        <p14:creationId xmlns:p14="http://schemas.microsoft.com/office/powerpoint/2010/main" val="2778320726"/>
      </p:ext>
    </p:extLst>
  </p:cSld>
  <p:clrMapOvr>
    <a:masterClrMapping/>
  </p:clrMapOvr>
</p:sld>
</file>

<file path=ppt/theme/theme1.xml><?xml version="1.0" encoding="utf-8"?>
<a:theme xmlns:a="http://schemas.openxmlformats.org/drawingml/2006/main" name="Kantoorthema">
  <a:themeElements>
    <a:clrScheme name="Themakleuren AP">
      <a:dk1>
        <a:srgbClr val="404040"/>
      </a:dk1>
      <a:lt1>
        <a:srgbClr val="FFFFFF"/>
      </a:lt1>
      <a:dk2>
        <a:srgbClr val="404040"/>
      </a:dk2>
      <a:lt2>
        <a:srgbClr val="E7E6E6"/>
      </a:lt2>
      <a:accent1>
        <a:srgbClr val="AD0F0A"/>
      </a:accent1>
      <a:accent2>
        <a:srgbClr val="F59A00"/>
      </a:accent2>
      <a:accent3>
        <a:srgbClr val="AD1073"/>
      </a:accent3>
      <a:accent4>
        <a:srgbClr val="009EAD"/>
      </a:accent4>
      <a:accent5>
        <a:srgbClr val="1D9659"/>
      </a:accent5>
      <a:accent6>
        <a:srgbClr val="70AD47"/>
      </a:accent6>
      <a:hlink>
        <a:srgbClr val="AD0F0A"/>
      </a:hlink>
      <a:folHlink>
        <a:srgbClr val="404040"/>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D0F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lumMod val="75000"/>
              <a:lumOff val="2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a:solidFill>
              <a:schemeClr val="tx1">
                <a:lumMod val="75000"/>
                <a:lumOff val="25000"/>
              </a:schemeClr>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pt_sjabloon_AP_19-9_NL.pptx" id="{3BD77326-128E-424F-ABB3-A7B63DAE3F53}" vid="{476C2211-F20B-4BF4-8DBF-66E6F50A05DE}"/>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Office_2016_PowerPoint_AP-presentatie_(verhouding 16-9)</Template>
  <TotalTime>286</TotalTime>
  <Words>4430</Words>
  <Application>Microsoft Office PowerPoint</Application>
  <PresentationFormat>On-screen Show (16:9)</PresentationFormat>
  <Paragraphs>472</Paragraphs>
  <Slides>60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Century Gothic</vt:lpstr>
      <vt:lpstr>Kantoorthema</vt:lpstr>
      <vt:lpstr>API ONTWIKKELING</vt:lpstr>
      <vt:lpstr>Wat is een Web API?</vt:lpstr>
      <vt:lpstr>Fundamentele Technologieën</vt:lpstr>
      <vt:lpstr>Evolutie van Web API's </vt:lpstr>
      <vt:lpstr>Wat is een REST API?</vt:lpstr>
      <vt:lpstr>REST API Concepten</vt:lpstr>
      <vt:lpstr>REST API Constraints</vt:lpstr>
      <vt:lpstr>REST API Voorbeeld</vt:lpstr>
      <vt:lpstr>Basis HTTP-methoden</vt:lpstr>
      <vt:lpstr>Geavanceerde HTTP-methoden</vt:lpstr>
      <vt:lpstr>Minder Gebruikte HTTP-methoden</vt:lpstr>
      <vt:lpstr>Wat maakt een API RESTful</vt:lpstr>
      <vt:lpstr>Theorie VS Praktijk</vt:lpstr>
      <vt:lpstr>Conventies voor RESTful API's</vt:lpstr>
      <vt:lpstr>Voorbereiding voor het Ontwerpen </vt:lpstr>
      <vt:lpstr>Stappen voor het Ontwerpen van een API</vt:lpstr>
      <vt:lpstr>Stappen voor het Ontwerpen van een API</vt:lpstr>
      <vt:lpstr>Het Identificeren van Resources </vt:lpstr>
      <vt:lpstr>Scope en Relaties Tussen Resources</vt:lpstr>
      <vt:lpstr>Voorbeeld: Resources in een Blogsysteem</vt:lpstr>
      <vt:lpstr>Relaties tussen Resources </vt:lpstr>
      <vt:lpstr>Soorten Relaties tussen Resources</vt:lpstr>
      <vt:lpstr>Voorbeelden van Resource Relaties</vt:lpstr>
      <vt:lpstr>Het Identificeren van Operaties </vt:lpstr>
      <vt:lpstr>Voorbeeld: Operaties voor de Post-Resource</vt:lpstr>
      <vt:lpstr>Output en Verdere Ontwikkeling van Operaties</vt:lpstr>
      <vt:lpstr>Ontwerpen van URL-paden</vt:lpstr>
      <vt:lpstr>Logische Nesting en Relaties in URL-paden</vt:lpstr>
      <vt:lpstr>Extra Functionaliteiten in URL-paden</vt:lpstr>
      <vt:lpstr>URL's voor Basisbewerkingen</vt:lpstr>
      <vt:lpstr>URL's voor Specifieke Weergaven</vt:lpstr>
      <vt:lpstr>URL's voor Postbeheer</vt:lpstr>
      <vt:lpstr>Gebruik van HTTP-methoden in REST API's</vt:lpstr>
      <vt:lpstr>Succesvolle HTTP-Statuscodes</vt:lpstr>
      <vt:lpstr>Clientfouten HTTP-Statuscodes</vt:lpstr>
      <vt:lpstr>Serverfouten HTTP-Statuscodes</vt:lpstr>
      <vt:lpstr>Voorbeelden</vt:lpstr>
      <vt:lpstr>Standaard versus Eigen Statuscodes</vt:lpstr>
      <vt:lpstr>Speciale Situaties en Business Statuscodes</vt:lpstr>
      <vt:lpstr>Voorbeeld en Aanbeveling</vt:lpstr>
      <vt:lpstr>Wat is OpenAPI?</vt:lpstr>
      <vt:lpstr>Swagger vs. OpenAPI</vt:lpstr>
      <vt:lpstr>Voorbeeld van API Documentatie</vt:lpstr>
      <vt:lpstr>Wat is een RPC-gebaseerde API?</vt:lpstr>
      <vt:lpstr>Specificaties en Voorbeelden van RPC</vt:lpstr>
      <vt:lpstr>Wat is GraphQL?</vt:lpstr>
      <vt:lpstr>Wat is gRPC?</vt:lpstr>
      <vt:lpstr>Overwegingen bij het gebruik van gRPC</vt:lpstr>
      <vt:lpstr>Wat is een GraphQL API?</vt:lpstr>
      <vt:lpstr>Problemen met REST en Hoe GraphQL Helpt</vt:lpstr>
      <vt:lpstr>Overwegingen bij het Gebruik van GraphQL</vt:lpstr>
      <vt:lpstr>Wat zijn Real-time API's?</vt:lpstr>
      <vt:lpstr>Het Probleem met Request/Response</vt:lpstr>
      <vt:lpstr>Oplossingen voor Real-time Communicatie</vt:lpstr>
      <vt:lpstr>Wat is API Polling?</vt:lpstr>
      <vt:lpstr>Uitdagingen van API Polling</vt:lpstr>
      <vt:lpstr>Oplossing: Real-time API's</vt:lpstr>
      <vt:lpstr>Wat is Long Polling?</vt:lpstr>
      <vt:lpstr>Voordelen van Long Polling</vt:lpstr>
      <vt:lpstr>Huidige Toepassing</vt:lpstr>
    </vt:vector>
  </TitlesOfParts>
  <Company>Artesis Plantijn Hogeschool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Muyshondt Karen</dc:creator>
  <cp:lastModifiedBy>Sturm Dimitri</cp:lastModifiedBy>
  <cp:revision>83</cp:revision>
  <dcterms:created xsi:type="dcterms:W3CDTF">2019-12-03T14:45:58Z</dcterms:created>
  <dcterms:modified xsi:type="dcterms:W3CDTF">2024-09-11T11:55:59Z</dcterms:modified>
</cp:coreProperties>
</file>